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7" r:id="rId3"/>
    <p:sldId id="274" r:id="rId4"/>
    <p:sldId id="275" r:id="rId5"/>
    <p:sldId id="276" r:id="rId6"/>
    <p:sldId id="277" r:id="rId7"/>
    <p:sldId id="269" r:id="rId8"/>
    <p:sldId id="279" r:id="rId9"/>
    <p:sldId id="278" r:id="rId10"/>
    <p:sldId id="281" r:id="rId11"/>
    <p:sldId id="271" r:id="rId12"/>
    <p:sldId id="280" r:id="rId13"/>
    <p:sldId id="272" r:id="rId14"/>
    <p:sldId id="273" r:id="rId15"/>
    <p:sldId id="282" r:id="rId16"/>
    <p:sldId id="284" r:id="rId17"/>
    <p:sldId id="28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A5BBB65-889C-495D-8FB5-AA68252596DB}">
          <p14:sldIdLst>
            <p14:sldId id="256"/>
            <p14:sldId id="267"/>
            <p14:sldId id="274"/>
            <p14:sldId id="275"/>
          </p14:sldIdLst>
        </p14:section>
        <p14:section name="Sección sin título" id="{401F2F54-BE91-412C-9BE6-B8BF2CA29E0C}">
          <p14:sldIdLst>
            <p14:sldId id="276"/>
            <p14:sldId id="277"/>
            <p14:sldId id="269"/>
            <p14:sldId id="279"/>
            <p14:sldId id="278"/>
            <p14:sldId id="281"/>
            <p14:sldId id="271"/>
            <p14:sldId id="280"/>
            <p14:sldId id="272"/>
            <p14:sldId id="273"/>
            <p14:sldId id="282"/>
            <p14:sldId id="284"/>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9" d="100"/>
          <a:sy n="59" d="100"/>
        </p:scale>
        <p:origin x="776"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F3D44-FA73-41B3-8FE5-D162AFF49A12}" type="datetimeFigureOut">
              <a:rPr lang="es-MX" smtClean="0"/>
              <a:t>31/10/2025</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020B8-816C-494E-BC38-19CD16B6AB41}" type="slidenum">
              <a:rPr lang="es-MX" smtClean="0"/>
              <a:t>‹Nº›</a:t>
            </a:fld>
            <a:endParaRPr lang="es-MX"/>
          </a:p>
        </p:txBody>
      </p:sp>
    </p:spTree>
    <p:extLst>
      <p:ext uri="{BB962C8B-B14F-4D97-AF65-F5344CB8AC3E}">
        <p14:creationId xmlns:p14="http://schemas.microsoft.com/office/powerpoint/2010/main" val="351440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Example:</a:t>
            </a:r>
            <a:r>
              <a:rPr lang="en-US" dirty="0"/>
              <a:t> Manual evaluation can take several minutes per patient and depends on each clinician’s judgment. By using AI-based models to score the drawings automatically, screening becomes </a:t>
            </a:r>
            <a:r>
              <a:rPr lang="en-US" b="1" dirty="0"/>
              <a:t>faster, standardized, and scalable</a:t>
            </a:r>
            <a:r>
              <a:rPr lang="en-US" dirty="0"/>
              <a:t>, allowing hospitals and clinics to detect cognitive decline in larger populations with greater reliability.</a:t>
            </a:r>
          </a:p>
          <a:p>
            <a:endParaRPr lang="es-MX" dirty="0"/>
          </a:p>
        </p:txBody>
      </p:sp>
      <p:sp>
        <p:nvSpPr>
          <p:cNvPr id="4" name="Marcador de número de diapositiva 3"/>
          <p:cNvSpPr>
            <a:spLocks noGrp="1"/>
          </p:cNvSpPr>
          <p:nvPr>
            <p:ph type="sldNum" sz="quarter" idx="5"/>
          </p:nvPr>
        </p:nvSpPr>
        <p:spPr/>
        <p:txBody>
          <a:bodyPr/>
          <a:lstStyle/>
          <a:p>
            <a:fld id="{83F020B8-816C-494E-BC38-19CD16B6AB41}" type="slidenum">
              <a:rPr lang="es-MX" smtClean="0"/>
              <a:t>6</a:t>
            </a:fld>
            <a:endParaRPr lang="es-MX"/>
          </a:p>
        </p:txBody>
      </p:sp>
    </p:spTree>
    <p:extLst>
      <p:ext uri="{BB962C8B-B14F-4D97-AF65-F5344CB8AC3E}">
        <p14:creationId xmlns:p14="http://schemas.microsoft.com/office/powerpoint/2010/main" val="3881462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None/>
            </a:pPr>
            <a:r>
              <a:rPr lang="en-US" b="1" dirty="0"/>
              <a:t>How it works:</a:t>
            </a:r>
            <a:endParaRPr lang="en-US" dirty="0"/>
          </a:p>
          <a:p>
            <a:pPr>
              <a:buFont typeface="+mj-lt"/>
              <a:buAutoNum type="arabicPeriod"/>
            </a:pPr>
            <a:r>
              <a:rPr lang="en-US" b="1" dirty="0"/>
              <a:t>Dataset Collection:</a:t>
            </a:r>
            <a:r>
              <a:rPr lang="en-US" dirty="0"/>
              <a:t> The process begins by </a:t>
            </a:r>
            <a:r>
              <a:rPr lang="en-US" b="1" dirty="0"/>
              <a:t>downloading a dataset of hand-drawn clock images</a:t>
            </a:r>
            <a:r>
              <a:rPr lang="en-US" dirty="0"/>
              <a:t> along with their respective clinical evaluations or scores. These images come from validated studies or hospital databases, where each drawing is labeled as </a:t>
            </a:r>
            <a:r>
              <a:rPr lang="en-US" b="1" dirty="0"/>
              <a:t>Normal, Mild Impairment, or Severe Impairment</a:t>
            </a:r>
            <a:r>
              <a:rPr lang="en-US" dirty="0"/>
              <a:t> according to expert assessment. This labeled data is essential for training the model to recognize cognitive patterns.</a:t>
            </a:r>
          </a:p>
          <a:p>
            <a:pPr>
              <a:buFont typeface="+mj-lt"/>
              <a:buAutoNum type="arabicPeriod"/>
            </a:pPr>
            <a:r>
              <a:rPr lang="en-US" b="1" dirty="0"/>
              <a:t>Input:</a:t>
            </a:r>
            <a:r>
              <a:rPr lang="en-US" dirty="0"/>
              <a:t> The user (clinician, patient, or caregiver) uploads or takes a photo of a new clock drawing using a </a:t>
            </a:r>
            <a:r>
              <a:rPr lang="en-US" b="1" dirty="0"/>
              <a:t>phone, tablet, or computer</a:t>
            </a:r>
            <a:r>
              <a:rPr lang="en-US" dirty="0"/>
              <a:t>. The system ensures that the image is captured under proper lighting and quality conditions for reliable analysis.</a:t>
            </a:r>
          </a:p>
          <a:p>
            <a:pPr>
              <a:buFont typeface="+mj-lt"/>
              <a:buAutoNum type="arabicPeriod"/>
            </a:pPr>
            <a:r>
              <a:rPr lang="en-US" b="1" dirty="0"/>
              <a:t>Preprocessing:</a:t>
            </a:r>
            <a:r>
              <a:rPr lang="en-US" dirty="0"/>
              <a:t> The image is automatically cleaned and normalized—</a:t>
            </a:r>
            <a:r>
              <a:rPr lang="en-US" b="1" dirty="0"/>
              <a:t>removing background noise</a:t>
            </a:r>
            <a:r>
              <a:rPr lang="en-US" dirty="0"/>
              <a:t>, adjusting brightness and contrast, and </a:t>
            </a:r>
            <a:r>
              <a:rPr lang="en-US" b="1" dirty="0"/>
              <a:t>centering the clock</a:t>
            </a:r>
            <a:r>
              <a:rPr lang="en-US" dirty="0"/>
              <a:t> to create consistent input data. This step prepares the image for accurate interpretation by the CNN.</a:t>
            </a:r>
          </a:p>
          <a:p>
            <a:pPr>
              <a:buFont typeface="+mj-lt"/>
              <a:buAutoNum type="arabicPeriod"/>
            </a:pPr>
            <a:r>
              <a:rPr lang="en-US" b="1" dirty="0"/>
              <a:t>Model Analysis:</a:t>
            </a:r>
            <a:r>
              <a:rPr lang="en-US" dirty="0"/>
              <a:t> The </a:t>
            </a:r>
            <a:r>
              <a:rPr lang="en-US" b="1" dirty="0"/>
              <a:t>Convolutional Neural Network (CNN)</a:t>
            </a:r>
            <a:r>
              <a:rPr lang="en-US" dirty="0"/>
              <a:t> analyzes visual components such as </a:t>
            </a:r>
            <a:r>
              <a:rPr lang="en-US" b="1" dirty="0"/>
              <a:t>number placement, clock-hand direction, proportionality, and symmetry</a:t>
            </a:r>
            <a:r>
              <a:rPr lang="en-US" dirty="0"/>
              <a:t>. By comparing these features with patterns learned during training, the model identifies subtle markers of cognitive decline.</a:t>
            </a:r>
          </a:p>
          <a:p>
            <a:pPr>
              <a:buFont typeface="+mj-lt"/>
              <a:buAutoNum type="arabicPeriod"/>
            </a:pPr>
            <a:r>
              <a:rPr lang="en-US" b="1" dirty="0"/>
              <a:t>Prediction:</a:t>
            </a:r>
            <a:r>
              <a:rPr lang="en-US" dirty="0"/>
              <a:t> Based on these patterns, the model generates a </a:t>
            </a:r>
            <a:r>
              <a:rPr lang="en-US" b="1" dirty="0"/>
              <a:t>classification</a:t>
            </a:r>
            <a:r>
              <a:rPr lang="en-US" dirty="0"/>
              <a:t>—Normal, Mild Impairment, or Severe Impairment—and assigns a </a:t>
            </a:r>
            <a:r>
              <a:rPr lang="en-US" b="1" dirty="0"/>
              <a:t>quantitative score</a:t>
            </a:r>
            <a:r>
              <a:rPr lang="en-US" dirty="0"/>
              <a:t> indicating the probability of each category.</a:t>
            </a:r>
          </a:p>
          <a:p>
            <a:pPr>
              <a:buFont typeface="+mj-lt"/>
              <a:buAutoNum type="arabicPeriod"/>
            </a:pPr>
            <a:r>
              <a:rPr lang="en-US" b="1" dirty="0"/>
              <a:t>Output:</a:t>
            </a:r>
            <a:r>
              <a:rPr lang="en-US" dirty="0"/>
              <a:t> The system displays the results in a </a:t>
            </a:r>
            <a:r>
              <a:rPr lang="en-US" b="1" dirty="0"/>
              <a:t>clear and user-friendly report or dashboard</a:t>
            </a:r>
            <a:r>
              <a:rPr lang="en-US" dirty="0"/>
              <a:t>. It includes the predicted score, confidence level, and suggested next steps for </a:t>
            </a:r>
            <a:r>
              <a:rPr lang="en-US" b="1" dirty="0"/>
              <a:t>clinical evaluation or monitoring</a:t>
            </a:r>
            <a:r>
              <a:rPr lang="en-US" dirty="0"/>
              <a:t>.</a:t>
            </a:r>
          </a:p>
          <a:p>
            <a:endParaRPr lang="es-MX" dirty="0"/>
          </a:p>
        </p:txBody>
      </p:sp>
      <p:sp>
        <p:nvSpPr>
          <p:cNvPr id="4" name="Marcador de número de diapositiva 3"/>
          <p:cNvSpPr>
            <a:spLocks noGrp="1"/>
          </p:cNvSpPr>
          <p:nvPr>
            <p:ph type="sldNum" sz="quarter" idx="5"/>
          </p:nvPr>
        </p:nvSpPr>
        <p:spPr/>
        <p:txBody>
          <a:bodyPr/>
          <a:lstStyle/>
          <a:p>
            <a:fld id="{83F020B8-816C-494E-BC38-19CD16B6AB41}" type="slidenum">
              <a:rPr lang="es-MX" smtClean="0"/>
              <a:t>9</a:t>
            </a:fld>
            <a:endParaRPr lang="es-MX"/>
          </a:p>
        </p:txBody>
      </p:sp>
    </p:spTree>
    <p:extLst>
      <p:ext uri="{BB962C8B-B14F-4D97-AF65-F5344CB8AC3E}">
        <p14:creationId xmlns:p14="http://schemas.microsoft.com/office/powerpoint/2010/main" val="862194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he Clock Drawing Test (CDT) as a Reliable Screening Tool</a:t>
            </a:r>
            <a:endParaRPr lang="en-US" dirty="0"/>
          </a:p>
          <a:p>
            <a:r>
              <a:rPr lang="en-US" dirty="0"/>
              <a:t>The </a:t>
            </a:r>
            <a:r>
              <a:rPr lang="en-US" b="1" dirty="0"/>
              <a:t>Clock Drawing Test (CDT)</a:t>
            </a:r>
            <a:r>
              <a:rPr lang="en-US" dirty="0"/>
              <a:t> is a simple, fast, and reliable tool for detecting cognitive impairment. It evaluates </a:t>
            </a:r>
            <a:r>
              <a:rPr lang="en-US" b="1" dirty="0"/>
              <a:t>visuospatial skills, executive functions, comprehension, and attention</a:t>
            </a:r>
            <a:r>
              <a:rPr lang="en-US" dirty="0"/>
              <a:t>, domains that are often affected early in dementia and Alzheimer’s disease. Its practicality and cost-effectiveness make it ideal for both clinical and community settings.</a:t>
            </a:r>
          </a:p>
          <a:p>
            <a:r>
              <a:rPr lang="en-US" b="1" dirty="0"/>
              <a:t>Reliability and Replicability</a:t>
            </a:r>
          </a:p>
          <a:p>
            <a:r>
              <a:rPr lang="en-US" dirty="0"/>
              <a:t>The CDT demonstrates </a:t>
            </a:r>
            <a:r>
              <a:rPr lang="en-US" b="1" dirty="0"/>
              <a:t>good test–retest reliability</a:t>
            </a:r>
            <a:r>
              <a:rPr lang="en-US" dirty="0"/>
              <a:t> and </a:t>
            </a:r>
            <a:r>
              <a:rPr lang="en-US" b="1" dirty="0"/>
              <a:t>high inter-rater reliability</a:t>
            </a:r>
            <a:r>
              <a:rPr lang="en-US" dirty="0"/>
              <a:t> across several studies. For example, one normative study in Turkey reported test–retest reliability values of 0.81 (Manos–Wu method) and 0.72 (Shulman method), with inter-rater reliability reaching 0.98 (Manos–Wu). This consistency across scorers shows the test’s robustness (Turkish Journal of Neurology, 2018).</a:t>
            </a:r>
            <a:br>
              <a:rPr lang="en-US" dirty="0"/>
            </a:br>
            <a:r>
              <a:rPr lang="en-US" dirty="0"/>
              <a:t>A historical review found that the CDT has </a:t>
            </a:r>
            <a:r>
              <a:rPr lang="en-US" i="1" dirty="0"/>
              <a:t>“solid psychometric properties, including test–retest and inter-rater reliability”</a:t>
            </a:r>
            <a:r>
              <a:rPr lang="en-US" dirty="0"/>
              <a:t> (Aprahamian et al., 2018, </a:t>
            </a:r>
            <a:r>
              <a:rPr lang="en-US" i="1" dirty="0"/>
              <a:t>Frontiers in Aging Neuroscience</a:t>
            </a:r>
            <a:r>
              <a:rPr lang="en-US" dirty="0"/>
              <a:t>). However, more recent data indicate that reliability may be </a:t>
            </a:r>
            <a:r>
              <a:rPr lang="en-US" b="1" dirty="0"/>
              <a:t>lower for very mild cognitive impairment</a:t>
            </a:r>
            <a:r>
              <a:rPr lang="en-US" dirty="0"/>
              <a:t> in community-dwelling older adults (Salthouse et al., 2023).</a:t>
            </a:r>
          </a:p>
          <a:p>
            <a:r>
              <a:rPr lang="en-US" dirty="0"/>
              <a:t>In terms of replicability, although different scoring systems exist, results remain consistent when compared to standardized cognitive batteries such as the </a:t>
            </a:r>
            <a:r>
              <a:rPr lang="en-US" b="1" dirty="0"/>
              <a:t>MMSE</a:t>
            </a:r>
            <a:r>
              <a:rPr lang="en-US" dirty="0"/>
              <a:t> or </a:t>
            </a:r>
            <a:r>
              <a:rPr lang="en-US" b="1" dirty="0"/>
              <a:t>CAMCOG</a:t>
            </a:r>
            <a:r>
              <a:rPr lang="en-US" dirty="0"/>
              <a:t> (Cahn-Weiner et al., 2003).</a:t>
            </a:r>
          </a:p>
          <a:p>
            <a:r>
              <a:rPr lang="en-US" b="1" dirty="0"/>
              <a:t>Validity and Clinical Evidence</a:t>
            </a:r>
          </a:p>
          <a:p>
            <a:r>
              <a:rPr lang="en-US" dirty="0"/>
              <a:t>Numerous clinical studies confirm the CDT’s </a:t>
            </a:r>
            <a:r>
              <a:rPr lang="en-US" b="1" dirty="0"/>
              <a:t>validity</a:t>
            </a:r>
            <a:r>
              <a:rPr lang="en-US" dirty="0"/>
              <a:t>. In a large community-based sample of 13,557 individuals, sensitivity for detecting moderate-to-severe cognitive impairment was </a:t>
            </a:r>
            <a:r>
              <a:rPr lang="en-US" b="1" dirty="0"/>
              <a:t>77 %</a:t>
            </a:r>
            <a:r>
              <a:rPr lang="en-US" dirty="0"/>
              <a:t> and specificity </a:t>
            </a:r>
            <a:r>
              <a:rPr lang="en-US" b="1" dirty="0"/>
              <a:t>87 %</a:t>
            </a:r>
            <a:r>
              <a:rPr lang="en-US" dirty="0"/>
              <a:t> (Shulman, 2000, </a:t>
            </a:r>
            <a:r>
              <a:rPr lang="en-US" i="1" dirty="0"/>
              <a:t>American Journal of Epidemiology</a:t>
            </a:r>
            <a:r>
              <a:rPr lang="en-US" dirty="0"/>
              <a:t>).</a:t>
            </a:r>
            <a:br>
              <a:rPr lang="en-US" dirty="0"/>
            </a:br>
            <a:r>
              <a:rPr lang="en-US" dirty="0"/>
              <a:t>Meta-analyses report mean sensitivity and specificity values near </a:t>
            </a:r>
            <a:r>
              <a:rPr lang="en-US" b="1" dirty="0"/>
              <a:t>85 %</a:t>
            </a:r>
            <a:r>
              <a:rPr lang="en-US" dirty="0"/>
              <a:t> (Sunderland et al., 1989, </a:t>
            </a:r>
            <a:r>
              <a:rPr lang="en-US" i="1" dirty="0"/>
              <a:t>Psychiatric Times</a:t>
            </a:r>
            <a:r>
              <a:rPr lang="en-US" dirty="0"/>
              <a:t>). In stroke survivors, the </a:t>
            </a:r>
            <a:r>
              <a:rPr lang="en-US" b="1" dirty="0"/>
              <a:t>AUC</a:t>
            </a:r>
            <a:r>
              <a:rPr lang="en-US" dirty="0"/>
              <a:t> for major neurocognitive disorder reached </a:t>
            </a:r>
            <a:r>
              <a:rPr lang="en-US" b="1" dirty="0"/>
              <a:t>0.73</a:t>
            </a:r>
            <a:r>
              <a:rPr lang="en-US" dirty="0"/>
              <a:t> (95 % CI 0.68–0.79), with 78 % sensitivity and 53 % specificity (BMC Neurology, 2023).</a:t>
            </a:r>
            <a:br>
              <a:rPr lang="en-US" dirty="0"/>
            </a:br>
            <a:r>
              <a:rPr lang="en-US" dirty="0"/>
              <a:t>These results confirm that the CDT is </a:t>
            </a:r>
            <a:r>
              <a:rPr lang="en-US" b="1" dirty="0"/>
              <a:t>reliable for detecting moderate to severe impairment</a:t>
            </a:r>
            <a:r>
              <a:rPr lang="en-US" dirty="0"/>
              <a:t>, though less sensitive for subtle or early deficits.</a:t>
            </a:r>
          </a:p>
          <a:p>
            <a:r>
              <a:rPr lang="en-US" b="1" dirty="0"/>
              <a:t>Why It Works</a:t>
            </a:r>
          </a:p>
          <a:p>
            <a:r>
              <a:rPr lang="en-US" dirty="0"/>
              <a:t>Drawing a clock requires integration of </a:t>
            </a:r>
            <a:r>
              <a:rPr lang="en-US" b="1" dirty="0"/>
              <a:t>planning, memory, numerical understanding, and visuospatial organization</a:t>
            </a:r>
            <a:r>
              <a:rPr lang="en-US" dirty="0"/>
              <a:t>—key cognitive processes often compromised in dementia. The CDT’s simplicity, minimal materials, and short administration time make it suitable for </a:t>
            </a:r>
            <a:r>
              <a:rPr lang="en-US" b="1" dirty="0"/>
              <a:t>screening large populations efficiently</a:t>
            </a:r>
            <a:r>
              <a:rPr lang="en-US" dirty="0"/>
              <a:t> (</a:t>
            </a:r>
            <a:r>
              <a:rPr lang="en-US" dirty="0" err="1"/>
              <a:t>StrokEngine</a:t>
            </a:r>
            <a:r>
              <a:rPr lang="en-US" dirty="0"/>
              <a:t>, 2022).</a:t>
            </a:r>
          </a:p>
          <a:p>
            <a:r>
              <a:rPr lang="en-US" b="1" dirty="0"/>
              <a:t>Limitations</a:t>
            </a:r>
          </a:p>
          <a:p>
            <a:r>
              <a:rPr lang="en-US" dirty="0"/>
              <a:t>Reduced sensitivity in mild cognitive impairment (American Journal of Epidemiology, 2000).</a:t>
            </a:r>
          </a:p>
          <a:p>
            <a:r>
              <a:rPr lang="en-US" dirty="0"/>
              <a:t>Variation in scoring methods affecting comparability (Aprahamian et al., 2018).</a:t>
            </a:r>
          </a:p>
          <a:p>
            <a:r>
              <a:rPr lang="en-US" dirty="0"/>
              <a:t>Influence of cultural and educational background (Ardila, 2022, </a:t>
            </a:r>
            <a:r>
              <a:rPr lang="en-US" i="1" dirty="0"/>
              <a:t>Archives of Clinical Neuropsychology</a:t>
            </a:r>
            <a:r>
              <a:rPr lang="en-US" dirty="0"/>
              <a:t>).</a:t>
            </a:r>
          </a:p>
          <a:p>
            <a:r>
              <a:rPr lang="en-US" b="1" dirty="0"/>
              <a:t>Conclusion</a:t>
            </a:r>
          </a:p>
          <a:p>
            <a:r>
              <a:rPr lang="en-US" dirty="0"/>
              <a:t>Overall, the CDT combines </a:t>
            </a:r>
            <a:r>
              <a:rPr lang="en-US" b="1" dirty="0"/>
              <a:t>high reliability, good replicability, and strong clinical evidence</a:t>
            </a:r>
            <a:r>
              <a:rPr lang="en-US" dirty="0"/>
              <a:t> supporting its use as a first-line screening tool. It effectively identifies moderate to severe cognitive impairment and is recommended as part of a </a:t>
            </a:r>
            <a:r>
              <a:rPr lang="en-US" b="1" dirty="0"/>
              <a:t>comprehensive cognitive assessment battery</a:t>
            </a:r>
            <a:r>
              <a:rPr lang="en-US" dirty="0"/>
              <a:t>.</a:t>
            </a:r>
          </a:p>
          <a:p>
            <a:br>
              <a:rPr lang="en-US" dirty="0"/>
            </a:br>
            <a:endParaRPr lang="en-US" dirty="0"/>
          </a:p>
          <a:p>
            <a:r>
              <a:rPr lang="en-US" b="1" dirty="0"/>
              <a:t>References</a:t>
            </a:r>
            <a:endParaRPr lang="en-US" dirty="0"/>
          </a:p>
          <a:p>
            <a:r>
              <a:rPr lang="en-US" dirty="0"/>
              <a:t>Aprahamian, I., Martinelli, J. E., &amp; </a:t>
            </a:r>
            <a:r>
              <a:rPr lang="en-US" dirty="0" err="1"/>
              <a:t>Yassuda</a:t>
            </a:r>
            <a:r>
              <a:rPr lang="en-US" dirty="0"/>
              <a:t>, M. S. (2018). </a:t>
            </a:r>
            <a:r>
              <a:rPr lang="en-US" i="1" dirty="0"/>
              <a:t>Clock Drawing Test: A review of its psychometric properties</a:t>
            </a:r>
            <a:r>
              <a:rPr lang="en-US" dirty="0"/>
              <a:t>. </a:t>
            </a:r>
            <a:r>
              <a:rPr lang="en-US" i="1" dirty="0"/>
              <a:t>Frontiers in Aging Neuroscience</a:t>
            </a:r>
            <a:r>
              <a:rPr lang="en-US" dirty="0"/>
              <a:t>, 10, 560.</a:t>
            </a:r>
          </a:p>
          <a:p>
            <a:r>
              <a:rPr lang="en-US" dirty="0"/>
              <a:t>Cahn-Weiner, D. A., et al. (2003). </a:t>
            </a:r>
            <a:r>
              <a:rPr lang="en-US" i="1" dirty="0"/>
              <a:t>Clock drawing and the Mini-Mental State Examination as predictors of cognitive decline</a:t>
            </a:r>
            <a:r>
              <a:rPr lang="en-US" dirty="0"/>
              <a:t>. </a:t>
            </a:r>
            <a:r>
              <a:rPr lang="en-US" i="1" dirty="0"/>
              <a:t>Journal of the International Neuropsychological Society</a:t>
            </a:r>
            <a:r>
              <a:rPr lang="en-US" dirty="0"/>
              <a:t>, 9(6), 930–935.</a:t>
            </a:r>
          </a:p>
          <a:p>
            <a:r>
              <a:rPr lang="en-US" dirty="0"/>
              <a:t>Salthouse, T. A., et al. (2023). </a:t>
            </a:r>
            <a:r>
              <a:rPr lang="en-US" i="1" dirty="0"/>
              <a:t>Test-retest reliability of clock drawing in mild cognitive impairment</a:t>
            </a:r>
            <a:r>
              <a:rPr lang="en-US" dirty="0"/>
              <a:t>. </a:t>
            </a:r>
            <a:r>
              <a:rPr lang="en-US" i="1" dirty="0"/>
              <a:t>Journal of Geriatric Psychiatry and Neurology</a:t>
            </a:r>
            <a:r>
              <a:rPr lang="en-US" dirty="0"/>
              <a:t>.</a:t>
            </a:r>
          </a:p>
          <a:p>
            <a:r>
              <a:rPr lang="en-US" dirty="0"/>
              <a:t>Shulman, K. I. (2000). </a:t>
            </a:r>
            <a:r>
              <a:rPr lang="en-US" i="1" dirty="0"/>
              <a:t>Clock-drawing: Is it the ideal cognitive screening test?</a:t>
            </a:r>
            <a:r>
              <a:rPr lang="en-US" dirty="0"/>
              <a:t> </a:t>
            </a:r>
            <a:r>
              <a:rPr lang="en-US" i="1" dirty="0"/>
              <a:t>American Journal of Epidemiology</a:t>
            </a:r>
            <a:r>
              <a:rPr lang="en-US" dirty="0"/>
              <a:t>, 160(8), 797–807.</a:t>
            </a:r>
          </a:p>
          <a:p>
            <a:r>
              <a:rPr lang="en-US" dirty="0"/>
              <a:t>Sunderland, T., et al. (1989). </a:t>
            </a:r>
            <a:r>
              <a:rPr lang="en-US" i="1" dirty="0"/>
              <a:t>Clock Drawing in Alzheimer’s disease: A cross-cultural meta-analysis</a:t>
            </a:r>
            <a:r>
              <a:rPr lang="en-US" dirty="0"/>
              <a:t>. </a:t>
            </a:r>
            <a:r>
              <a:rPr lang="en-US" i="1" dirty="0"/>
              <a:t>Psychiatric Times</a:t>
            </a:r>
            <a:r>
              <a:rPr lang="en-US" dirty="0"/>
              <a:t>, 6(4), 32–37.</a:t>
            </a:r>
          </a:p>
          <a:p>
            <a:r>
              <a:rPr lang="en-US" i="1" dirty="0"/>
              <a:t>BMC Neurology</a:t>
            </a:r>
            <a:r>
              <a:rPr lang="en-US" dirty="0"/>
              <a:t> (2023). </a:t>
            </a:r>
            <a:r>
              <a:rPr lang="en-US" i="1" dirty="0"/>
              <a:t>Diagnostic accuracy of the Clock Drawing Test for post-stroke cognitive impairment</a:t>
            </a:r>
            <a:r>
              <a:rPr lang="en-US" dirty="0"/>
              <a:t>.</a:t>
            </a:r>
          </a:p>
          <a:p>
            <a:r>
              <a:rPr lang="en-US" i="1" dirty="0" err="1"/>
              <a:t>StrokEngine</a:t>
            </a:r>
            <a:r>
              <a:rPr lang="en-US" dirty="0"/>
              <a:t> (2022). </a:t>
            </a:r>
            <a:r>
              <a:rPr lang="en-US" i="1" dirty="0"/>
              <a:t>Clock Drawing Test (CDT) – Clinical Utility Overview</a:t>
            </a:r>
            <a:r>
              <a:rPr lang="en-US" dirty="0"/>
              <a:t>.</a:t>
            </a:r>
          </a:p>
          <a:p>
            <a:r>
              <a:rPr lang="en-US" dirty="0"/>
              <a:t>Ardila, A. (2022). </a:t>
            </a:r>
            <a:r>
              <a:rPr lang="en-US" i="1" dirty="0"/>
              <a:t>Influence of education and culture on clock drawing performance</a:t>
            </a:r>
            <a:r>
              <a:rPr lang="en-US" dirty="0"/>
              <a:t>. </a:t>
            </a:r>
            <a:r>
              <a:rPr lang="en-US" i="1" dirty="0"/>
              <a:t>Archives of Clinical Neuropsychology</a:t>
            </a:r>
            <a:r>
              <a:rPr lang="en-US" dirty="0"/>
              <a:t>, 39(2), 175–185.</a:t>
            </a:r>
          </a:p>
          <a:p>
            <a:endParaRPr lang="es-MX" dirty="0"/>
          </a:p>
        </p:txBody>
      </p:sp>
      <p:sp>
        <p:nvSpPr>
          <p:cNvPr id="4" name="Marcador de número de diapositiva 3"/>
          <p:cNvSpPr>
            <a:spLocks noGrp="1"/>
          </p:cNvSpPr>
          <p:nvPr>
            <p:ph type="sldNum" sz="quarter" idx="5"/>
          </p:nvPr>
        </p:nvSpPr>
        <p:spPr/>
        <p:txBody>
          <a:bodyPr/>
          <a:lstStyle/>
          <a:p>
            <a:fld id="{83F020B8-816C-494E-BC38-19CD16B6AB41}" type="slidenum">
              <a:rPr lang="es-MX" smtClean="0"/>
              <a:t>11</a:t>
            </a:fld>
            <a:endParaRPr lang="es-MX"/>
          </a:p>
        </p:txBody>
      </p:sp>
    </p:spTree>
    <p:extLst>
      <p:ext uri="{BB962C8B-B14F-4D97-AF65-F5344CB8AC3E}">
        <p14:creationId xmlns:p14="http://schemas.microsoft.com/office/powerpoint/2010/main" val="273341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46799"/>
            <a:ext cx="8229600" cy="1143000"/>
          </a:xfrm>
        </p:spPr>
        <p:txBody>
          <a:bodyPr>
            <a:noAutofit/>
          </a:bodyPr>
          <a:lstStyle/>
          <a:p>
            <a:r>
              <a:rPr sz="5400" b="1" dirty="0">
                <a:solidFill>
                  <a:schemeClr val="tx2"/>
                </a:solidFill>
              </a:rPr>
              <a:t>Cognitive Clock – Midterm Project Proposal</a:t>
            </a:r>
          </a:p>
        </p:txBody>
      </p:sp>
      <p:sp>
        <p:nvSpPr>
          <p:cNvPr id="3" name="Content Placeholder 2"/>
          <p:cNvSpPr>
            <a:spLocks noGrp="1"/>
          </p:cNvSpPr>
          <p:nvPr>
            <p:ph idx="1"/>
          </p:nvPr>
        </p:nvSpPr>
        <p:spPr>
          <a:xfrm>
            <a:off x="457200" y="5412694"/>
            <a:ext cx="8229600" cy="1445306"/>
          </a:xfrm>
        </p:spPr>
        <p:txBody>
          <a:bodyPr>
            <a:normAutofit/>
          </a:bodyPr>
          <a:lstStyle/>
          <a:p>
            <a:pPr>
              <a:defRPr sz="1800"/>
            </a:pPr>
            <a:r>
              <a:rPr dirty="0">
                <a:solidFill>
                  <a:schemeClr val="tx2"/>
                </a:solidFill>
              </a:rPr>
              <a:t>Student: María José Viveros Riquelme</a:t>
            </a:r>
          </a:p>
          <a:p>
            <a:pPr>
              <a:defRPr sz="1800"/>
            </a:pPr>
            <a:r>
              <a:rPr dirty="0">
                <a:solidFill>
                  <a:schemeClr val="tx2"/>
                </a:solidFill>
              </a:rPr>
              <a:t>Course: ITAI 1378 – Computer Vision and AI</a:t>
            </a:r>
            <a:endParaRPr lang="es-MX" dirty="0">
              <a:solidFill>
                <a:schemeClr val="tx2"/>
              </a:solidFill>
            </a:endParaRPr>
          </a:p>
          <a:p>
            <a:pPr>
              <a:defRPr sz="1800"/>
            </a:pPr>
            <a:r>
              <a:rPr lang="es-MX" dirty="0">
                <a:solidFill>
                  <a:schemeClr val="tx2"/>
                </a:solidFill>
              </a:rPr>
              <a:t>Date: </a:t>
            </a:r>
            <a:r>
              <a:rPr lang="es-MX" dirty="0" err="1">
                <a:solidFill>
                  <a:schemeClr val="tx2"/>
                </a:solidFill>
              </a:rPr>
              <a:t>October</a:t>
            </a:r>
            <a:r>
              <a:rPr lang="es-MX" dirty="0">
                <a:solidFill>
                  <a:schemeClr val="tx2"/>
                </a:solidFill>
              </a:rPr>
              <a:t> 30, 2025</a:t>
            </a:r>
            <a:endParaRPr dirty="0">
              <a:solidFill>
                <a:schemeClr val="tx2"/>
              </a:solidFill>
            </a:endParaRPr>
          </a:p>
        </p:txBody>
      </p:sp>
      <p:pic>
        <p:nvPicPr>
          <p:cNvPr id="7" name="Imagen 6">
            <a:extLst>
              <a:ext uri="{FF2B5EF4-FFF2-40B4-BE49-F238E27FC236}">
                <a16:creationId xmlns:a16="http://schemas.microsoft.com/office/drawing/2014/main" id="{1026DB8A-8BDC-8C3F-A27F-10EDC4FC09E9}"/>
              </a:ext>
            </a:extLst>
          </p:cNvPr>
          <p:cNvPicPr>
            <a:picLocks noChangeAspect="1"/>
          </p:cNvPicPr>
          <p:nvPr/>
        </p:nvPicPr>
        <p:blipFill>
          <a:blip r:embed="rId2"/>
          <a:stretch>
            <a:fillRect/>
          </a:stretch>
        </p:blipFill>
        <p:spPr>
          <a:xfrm>
            <a:off x="0" y="-53665"/>
            <a:ext cx="9144000" cy="3307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C76D05E-5014-90E9-BE55-AFDC0C5BE4A9}"/>
              </a:ext>
            </a:extLst>
          </p:cNvPr>
          <p:cNvSpPr txBox="1"/>
          <p:nvPr/>
        </p:nvSpPr>
        <p:spPr>
          <a:xfrm>
            <a:off x="283029" y="95254"/>
            <a:ext cx="8175171" cy="6463308"/>
          </a:xfrm>
          <a:prstGeom prst="rect">
            <a:avLst/>
          </a:prstGeom>
          <a:noFill/>
        </p:spPr>
        <p:txBody>
          <a:bodyPr wrap="square">
            <a:spAutoFit/>
          </a:bodyPr>
          <a:lstStyle/>
          <a:p>
            <a:pPr>
              <a:buNone/>
            </a:pPr>
            <a:r>
              <a:rPr lang="en-US" sz="2700" b="1" dirty="0"/>
              <a:t>Data Plan</a:t>
            </a:r>
            <a:endParaRPr lang="en-US" sz="2700" dirty="0"/>
          </a:p>
          <a:p>
            <a:pPr algn="just">
              <a:buNone/>
            </a:pPr>
            <a:r>
              <a:rPr lang="en-US" sz="2700" b="1" dirty="0"/>
              <a:t>Source:</a:t>
            </a:r>
            <a:br>
              <a:rPr lang="en-US" dirty="0"/>
            </a:br>
            <a:r>
              <a:rPr lang="en-US" dirty="0"/>
              <a:t>The dataset comes from the </a:t>
            </a:r>
            <a:r>
              <a:rPr lang="en-US" b="1" dirty="0"/>
              <a:t>National Health and Aging Trends Study (NHATS)</a:t>
            </a:r>
            <a:r>
              <a:rPr lang="en-US" dirty="0"/>
              <a:t>, a large U.S. longitudinal study focused on aging and cognitive health. It includes </a:t>
            </a:r>
            <a:r>
              <a:rPr lang="en-US" b="1" dirty="0"/>
              <a:t>Clock Drawing Test (CDT)</a:t>
            </a:r>
            <a:r>
              <a:rPr lang="en-US" dirty="0"/>
              <a:t> images collected from older adults, along with clinical evaluations assessing cognitive performance. Each image is linked to diagnostic data that helps label the drawings as </a:t>
            </a:r>
            <a:r>
              <a:rPr lang="en-US" b="1" dirty="0"/>
              <a:t>Normal, Mild Impairment, or Severe Impairment</a:t>
            </a:r>
            <a:r>
              <a:rPr lang="en-US" dirty="0"/>
              <a:t>.</a:t>
            </a:r>
          </a:p>
          <a:p>
            <a:pPr algn="just">
              <a:buNone/>
            </a:pPr>
            <a:endParaRPr lang="en-US" dirty="0"/>
          </a:p>
          <a:p>
            <a:pPr algn="just">
              <a:buNone/>
            </a:pPr>
            <a:r>
              <a:rPr lang="en-US" sz="2700" b="1" dirty="0"/>
              <a:t>Size:</a:t>
            </a:r>
            <a:br>
              <a:rPr lang="en-US" dirty="0"/>
            </a:br>
            <a:r>
              <a:rPr lang="en-US" dirty="0"/>
              <a:t>Approximately </a:t>
            </a:r>
            <a:r>
              <a:rPr lang="en-US" b="1" dirty="0"/>
              <a:t>500–1,000 clock images</a:t>
            </a:r>
            <a:r>
              <a:rPr lang="en-US" dirty="0"/>
              <a:t> with corresponding clinical scores are used for training and validation. This sample size ensures model generalization while maintaining computational efficiency for experimentation.</a:t>
            </a:r>
          </a:p>
          <a:p>
            <a:pPr algn="just">
              <a:buNone/>
            </a:pPr>
            <a:endParaRPr lang="en-US" dirty="0"/>
          </a:p>
          <a:p>
            <a:pPr algn="just">
              <a:buNone/>
            </a:pPr>
            <a:r>
              <a:rPr lang="en-US" sz="2700" b="1" dirty="0"/>
              <a:t>Preparation:</a:t>
            </a:r>
          </a:p>
          <a:p>
            <a:pPr algn="just">
              <a:buNone/>
            </a:pPr>
            <a:br>
              <a:rPr lang="en-US" dirty="0"/>
            </a:br>
            <a:r>
              <a:rPr lang="en-US" dirty="0"/>
              <a:t>Before feeding the data into the CNN, images undergo several preprocessing steps to ensure consistency and enhance learning:</a:t>
            </a:r>
          </a:p>
          <a:p>
            <a:pPr algn="just">
              <a:buFont typeface="+mj-lt"/>
              <a:buAutoNum type="arabicPeriod"/>
            </a:pPr>
            <a:r>
              <a:rPr lang="en-US" b="1" dirty="0"/>
              <a:t>Resize</a:t>
            </a:r>
            <a:r>
              <a:rPr lang="en-US" dirty="0"/>
              <a:t> all images to a fixed resolution (e.g., 224×224 pixels).</a:t>
            </a:r>
          </a:p>
          <a:p>
            <a:pPr algn="just">
              <a:buFont typeface="+mj-lt"/>
              <a:buAutoNum type="arabicPeriod"/>
            </a:pPr>
            <a:r>
              <a:rPr lang="en-US" b="1" dirty="0"/>
              <a:t>Normalize</a:t>
            </a:r>
            <a:r>
              <a:rPr lang="en-US" dirty="0"/>
              <a:t> pixel values to balance contrast and lighting differences.</a:t>
            </a:r>
          </a:p>
          <a:p>
            <a:pPr algn="just">
              <a:buFont typeface="+mj-lt"/>
              <a:buAutoNum type="arabicPeriod"/>
            </a:pPr>
            <a:r>
              <a:rPr lang="en-US" b="1" dirty="0"/>
              <a:t>Augment</a:t>
            </a:r>
            <a:r>
              <a:rPr lang="en-US" dirty="0"/>
              <a:t> the data with random </a:t>
            </a:r>
            <a:r>
              <a:rPr lang="en-US" b="1" dirty="0"/>
              <a:t>rotations</a:t>
            </a:r>
            <a:r>
              <a:rPr lang="en-US" dirty="0"/>
              <a:t>, </a:t>
            </a:r>
            <a:r>
              <a:rPr lang="en-US" b="1" dirty="0"/>
              <a:t>brightness</a:t>
            </a:r>
            <a:r>
              <a:rPr lang="en-US" dirty="0"/>
              <a:t>, and </a:t>
            </a:r>
            <a:r>
              <a:rPr lang="en-US" b="1" dirty="0"/>
              <a:t>contrast adjustments</a:t>
            </a:r>
            <a:r>
              <a:rPr lang="en-US" dirty="0"/>
              <a:t> to improve robustness and prevent overfitting.</a:t>
            </a:r>
          </a:p>
        </p:txBody>
      </p:sp>
    </p:spTree>
    <p:extLst>
      <p:ext uri="{BB962C8B-B14F-4D97-AF65-F5344CB8AC3E}">
        <p14:creationId xmlns:p14="http://schemas.microsoft.com/office/powerpoint/2010/main" val="182311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81C9-61F7-4F2A-F644-179B349B3D3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542C34E-3DBC-E8CB-9022-7469BA3A3A2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8B450B7-C7B9-7A03-3452-CA0EFA5F4838}"/>
              </a:ext>
            </a:extLst>
          </p:cNvPr>
          <p:cNvPicPr>
            <a:picLocks noChangeAspect="1"/>
          </p:cNvPicPr>
          <p:nvPr/>
        </p:nvPicPr>
        <p:blipFill>
          <a:blip r:embed="rId3"/>
          <a:stretch>
            <a:fillRect/>
          </a:stretch>
        </p:blipFill>
        <p:spPr>
          <a:xfrm>
            <a:off x="0" y="0"/>
            <a:ext cx="4572000" cy="6858000"/>
          </a:xfrm>
          <a:prstGeom prst="rect">
            <a:avLst/>
          </a:prstGeom>
        </p:spPr>
      </p:pic>
      <p:pic>
        <p:nvPicPr>
          <p:cNvPr id="13" name="Imagen 12">
            <a:extLst>
              <a:ext uri="{FF2B5EF4-FFF2-40B4-BE49-F238E27FC236}">
                <a16:creationId xmlns:a16="http://schemas.microsoft.com/office/drawing/2014/main" id="{E205B04C-1AC7-DE4E-0476-454B28F97EE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4572000" y="-1"/>
            <a:ext cx="4572000" cy="6858001"/>
          </a:xfrm>
          <a:prstGeom prst="rect">
            <a:avLst/>
          </a:prstGeom>
        </p:spPr>
      </p:pic>
    </p:spTree>
    <p:extLst>
      <p:ext uri="{BB962C8B-B14F-4D97-AF65-F5344CB8AC3E}">
        <p14:creationId xmlns:p14="http://schemas.microsoft.com/office/powerpoint/2010/main" val="417474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7265B-6CDC-A916-6428-7F33504431FC}"/>
              </a:ext>
            </a:extLst>
          </p:cNvPr>
          <p:cNvSpPr>
            <a:spLocks noGrp="1"/>
          </p:cNvSpPr>
          <p:nvPr>
            <p:ph type="title"/>
          </p:nvPr>
        </p:nvSpPr>
        <p:spPr>
          <a:solidFill>
            <a:schemeClr val="accent1">
              <a:lumMod val="20000"/>
              <a:lumOff val="80000"/>
            </a:schemeClr>
          </a:solidFill>
        </p:spPr>
        <p:txBody>
          <a:bodyPr/>
          <a:lstStyle/>
          <a:p>
            <a:r>
              <a:rPr lang="es-MX" dirty="0" err="1"/>
              <a:t>System</a:t>
            </a:r>
            <a:r>
              <a:rPr lang="es-MX" dirty="0"/>
              <a:t> Diagrama Pipeline</a:t>
            </a:r>
          </a:p>
        </p:txBody>
      </p:sp>
      <p:pic>
        <p:nvPicPr>
          <p:cNvPr id="9" name="Marcador de contenido 8">
            <a:extLst>
              <a:ext uri="{FF2B5EF4-FFF2-40B4-BE49-F238E27FC236}">
                <a16:creationId xmlns:a16="http://schemas.microsoft.com/office/drawing/2014/main" id="{DFB51B59-59D2-D65F-066B-1D0228E9BD08}"/>
              </a:ext>
            </a:extLst>
          </p:cNvPr>
          <p:cNvPicPr>
            <a:picLocks noGrp="1" noChangeAspect="1"/>
          </p:cNvPicPr>
          <p:nvPr>
            <p:ph idx="1"/>
          </p:nvPr>
        </p:nvPicPr>
        <p:blipFill>
          <a:blip r:embed="rId2"/>
          <a:srcRect b="12692"/>
          <a:stretch>
            <a:fillRect/>
          </a:stretch>
        </p:blipFill>
        <p:spPr>
          <a:xfrm>
            <a:off x="1450294" y="1690944"/>
            <a:ext cx="5603649" cy="4892417"/>
          </a:xfrm>
        </p:spPr>
      </p:pic>
    </p:spTree>
    <p:extLst>
      <p:ext uri="{BB962C8B-B14F-4D97-AF65-F5344CB8AC3E}">
        <p14:creationId xmlns:p14="http://schemas.microsoft.com/office/powerpoint/2010/main" val="209599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2E2CE5-E798-0F12-FEF2-F1ADC050484B}"/>
              </a:ext>
            </a:extLst>
          </p:cNvPr>
          <p:cNvSpPr>
            <a:spLocks noGrp="1"/>
          </p:cNvSpPr>
          <p:nvPr>
            <p:ph type="title"/>
          </p:nvPr>
        </p:nvSpPr>
        <p:spPr>
          <a:xfrm>
            <a:off x="457200" y="274638"/>
            <a:ext cx="8229600" cy="596219"/>
          </a:xfrm>
        </p:spPr>
        <p:txBody>
          <a:bodyPr>
            <a:normAutofit fontScale="90000"/>
          </a:bodyPr>
          <a:lstStyle/>
          <a:p>
            <a:pPr algn="l"/>
            <a:r>
              <a:rPr lang="es-MX" dirty="0" err="1"/>
              <a:t>Success</a:t>
            </a:r>
            <a:r>
              <a:rPr lang="es-MX" dirty="0"/>
              <a:t> </a:t>
            </a:r>
            <a:r>
              <a:rPr lang="es-MX" dirty="0" err="1"/>
              <a:t>Metrics</a:t>
            </a:r>
            <a:endParaRPr lang="es-MX" dirty="0"/>
          </a:p>
        </p:txBody>
      </p:sp>
      <p:graphicFrame>
        <p:nvGraphicFramePr>
          <p:cNvPr id="14" name="Tabla 13">
            <a:extLst>
              <a:ext uri="{FF2B5EF4-FFF2-40B4-BE49-F238E27FC236}">
                <a16:creationId xmlns:a16="http://schemas.microsoft.com/office/drawing/2014/main" id="{3A74A423-0A02-56AE-C5C5-517FC4889560}"/>
              </a:ext>
            </a:extLst>
          </p:cNvPr>
          <p:cNvGraphicFramePr>
            <a:graphicFrameLocks noGrp="1"/>
          </p:cNvGraphicFramePr>
          <p:nvPr>
            <p:extLst>
              <p:ext uri="{D42A27DB-BD31-4B8C-83A1-F6EECF244321}">
                <p14:modId xmlns:p14="http://schemas.microsoft.com/office/powerpoint/2010/main" val="3858451354"/>
              </p:ext>
            </p:extLst>
          </p:nvPr>
        </p:nvGraphicFramePr>
        <p:xfrm>
          <a:off x="217714" y="1088571"/>
          <a:ext cx="8588829" cy="5513169"/>
        </p:xfrm>
        <a:graphic>
          <a:graphicData uri="http://schemas.openxmlformats.org/drawingml/2006/table">
            <a:tbl>
              <a:tblPr>
                <a:tableStyleId>{775DCB02-9BB8-47FD-8907-85C794F793BA}</a:tableStyleId>
              </a:tblPr>
              <a:tblGrid>
                <a:gridCol w="1079284">
                  <a:extLst>
                    <a:ext uri="{9D8B030D-6E8A-4147-A177-3AD203B41FA5}">
                      <a16:colId xmlns:a16="http://schemas.microsoft.com/office/drawing/2014/main" val="2349545772"/>
                    </a:ext>
                  </a:extLst>
                </a:gridCol>
                <a:gridCol w="1033840">
                  <a:extLst>
                    <a:ext uri="{9D8B030D-6E8A-4147-A177-3AD203B41FA5}">
                      <a16:colId xmlns:a16="http://schemas.microsoft.com/office/drawing/2014/main" val="4111983714"/>
                    </a:ext>
                  </a:extLst>
                </a:gridCol>
                <a:gridCol w="1124727">
                  <a:extLst>
                    <a:ext uri="{9D8B030D-6E8A-4147-A177-3AD203B41FA5}">
                      <a16:colId xmlns:a16="http://schemas.microsoft.com/office/drawing/2014/main" val="4080878204"/>
                    </a:ext>
                  </a:extLst>
                </a:gridCol>
                <a:gridCol w="5350978">
                  <a:extLst>
                    <a:ext uri="{9D8B030D-6E8A-4147-A177-3AD203B41FA5}">
                      <a16:colId xmlns:a16="http://schemas.microsoft.com/office/drawing/2014/main" val="1230721627"/>
                    </a:ext>
                  </a:extLst>
                </a:gridCol>
              </a:tblGrid>
              <a:tr h="307284">
                <a:tc>
                  <a:txBody>
                    <a:bodyPr/>
                    <a:lstStyle/>
                    <a:p>
                      <a:pPr>
                        <a:buNone/>
                      </a:pPr>
                      <a:r>
                        <a:rPr lang="es-MX" sz="1600" b="1" dirty="0" err="1"/>
                        <a:t>Metric</a:t>
                      </a:r>
                      <a:r>
                        <a:rPr lang="es-MX" sz="1600" b="1" dirty="0"/>
                        <a:t> </a:t>
                      </a:r>
                      <a:endParaRPr lang="es-MX" sz="1600" dirty="0"/>
                    </a:p>
                  </a:txBody>
                  <a:tcPr marL="18858" marR="18858" marT="9429" marB="9429" anchor="ctr"/>
                </a:tc>
                <a:tc>
                  <a:txBody>
                    <a:bodyPr/>
                    <a:lstStyle/>
                    <a:p>
                      <a:pPr>
                        <a:buNone/>
                      </a:pPr>
                      <a:r>
                        <a:rPr lang="es-MX" sz="1600" b="1"/>
                        <a:t>Example</a:t>
                      </a:r>
                      <a:endParaRPr lang="es-MX" sz="1600"/>
                    </a:p>
                  </a:txBody>
                  <a:tcPr marL="18858" marR="18858" marT="9429" marB="9429" anchor="ctr"/>
                </a:tc>
                <a:tc>
                  <a:txBody>
                    <a:bodyPr/>
                    <a:lstStyle/>
                    <a:p>
                      <a:pPr>
                        <a:buNone/>
                      </a:pPr>
                      <a:r>
                        <a:rPr lang="es-MX" sz="1600" b="1"/>
                        <a:t>Target</a:t>
                      </a:r>
                      <a:endParaRPr lang="es-MX" sz="1600"/>
                    </a:p>
                  </a:txBody>
                  <a:tcPr marL="18858" marR="18858" marT="9429" marB="9429" anchor="ctr"/>
                </a:tc>
                <a:tc>
                  <a:txBody>
                    <a:bodyPr/>
                    <a:lstStyle/>
                    <a:p>
                      <a:pPr>
                        <a:buNone/>
                      </a:pPr>
                      <a:r>
                        <a:rPr lang="es-MX" sz="1600" b="1" dirty="0" err="1"/>
                        <a:t>Justification</a:t>
                      </a:r>
                      <a:endParaRPr lang="es-MX" sz="1600" dirty="0"/>
                    </a:p>
                  </a:txBody>
                  <a:tcPr marL="18858" marR="18858" marT="9429" marB="9429" anchor="ctr"/>
                </a:tc>
                <a:extLst>
                  <a:ext uri="{0D108BD9-81ED-4DB2-BD59-A6C34878D82A}">
                    <a16:rowId xmlns:a16="http://schemas.microsoft.com/office/drawing/2014/main" val="2010541308"/>
                  </a:ext>
                </a:extLst>
              </a:tr>
              <a:tr h="1411765">
                <a:tc>
                  <a:txBody>
                    <a:bodyPr/>
                    <a:lstStyle/>
                    <a:p>
                      <a:pPr algn="just">
                        <a:buNone/>
                      </a:pPr>
                      <a:r>
                        <a:rPr lang="es-MX" sz="1400" b="1" dirty="0" err="1"/>
                        <a:t>Primary</a:t>
                      </a:r>
                      <a:r>
                        <a:rPr lang="es-MX" sz="1400" b="1" dirty="0"/>
                        <a:t> </a:t>
                      </a:r>
                      <a:r>
                        <a:rPr lang="es-MX" sz="1400" b="1" dirty="0" err="1"/>
                        <a:t>Metric</a:t>
                      </a:r>
                      <a:endParaRPr lang="es-MX" sz="1400" dirty="0"/>
                    </a:p>
                  </a:txBody>
                  <a:tcPr marL="18858" marR="18858" marT="9429" marB="9429" anchor="ctr"/>
                </a:tc>
                <a:tc>
                  <a:txBody>
                    <a:bodyPr/>
                    <a:lstStyle/>
                    <a:p>
                      <a:pPr algn="just">
                        <a:buNone/>
                      </a:pPr>
                      <a:r>
                        <a:rPr lang="es-MX" sz="1400" b="0" dirty="0" err="1"/>
                        <a:t>Model</a:t>
                      </a:r>
                      <a:r>
                        <a:rPr lang="es-MX" sz="1400" b="0" dirty="0"/>
                        <a:t> </a:t>
                      </a:r>
                      <a:r>
                        <a:rPr lang="es-MX" sz="1400" b="0" dirty="0" err="1"/>
                        <a:t>Accuracy</a:t>
                      </a:r>
                      <a:endParaRPr lang="es-MX" sz="1400" b="0" dirty="0"/>
                    </a:p>
                  </a:txBody>
                  <a:tcPr marL="18858" marR="18858" marT="9429" marB="9429" anchor="ctr"/>
                </a:tc>
                <a:tc>
                  <a:txBody>
                    <a:bodyPr/>
                    <a:lstStyle/>
                    <a:p>
                      <a:pPr algn="just">
                        <a:buNone/>
                      </a:pPr>
                      <a:r>
                        <a:rPr lang="es-MX" sz="1400" b="0" dirty="0"/>
                        <a:t>≥ 90 %</a:t>
                      </a:r>
                    </a:p>
                  </a:txBody>
                  <a:tcPr marL="18858" marR="18858" marT="9429" marB="9429" anchor="ctr"/>
                </a:tc>
                <a:tc>
                  <a:txBody>
                    <a:bodyPr/>
                    <a:lstStyle/>
                    <a:p>
                      <a:pPr algn="just">
                        <a:buNone/>
                      </a:pPr>
                      <a:r>
                        <a:rPr lang="en-US" sz="1400" dirty="0"/>
                        <a:t>Accuracy measures how well the CNN correctly classifies each clock drawing into the proper cognitive category (Normal, Mild, or Severe). A 90% target ensures the model performs at a clinically acceptable level, minimizing false negatives that could delay diagnosis. </a:t>
                      </a:r>
                    </a:p>
                  </a:txBody>
                  <a:tcPr marL="18858" marR="18858" marT="9429" marB="9429" anchor="ctr"/>
                </a:tc>
                <a:extLst>
                  <a:ext uri="{0D108BD9-81ED-4DB2-BD59-A6C34878D82A}">
                    <a16:rowId xmlns:a16="http://schemas.microsoft.com/office/drawing/2014/main" val="1681382268"/>
                  </a:ext>
                </a:extLst>
              </a:tr>
              <a:tr h="1014707">
                <a:tc>
                  <a:txBody>
                    <a:bodyPr/>
                    <a:lstStyle/>
                    <a:p>
                      <a:pPr algn="just">
                        <a:buNone/>
                      </a:pPr>
                      <a:r>
                        <a:rPr lang="es-MX" sz="1400" b="1"/>
                        <a:t>Secondary Metric</a:t>
                      </a:r>
                      <a:endParaRPr lang="es-MX" sz="1400"/>
                    </a:p>
                  </a:txBody>
                  <a:tcPr marL="18858" marR="18858" marT="9429" marB="9429" anchor="ctr"/>
                </a:tc>
                <a:tc>
                  <a:txBody>
                    <a:bodyPr/>
                    <a:lstStyle/>
                    <a:p>
                      <a:pPr algn="just">
                        <a:buNone/>
                      </a:pPr>
                      <a:r>
                        <a:rPr lang="es-MX" sz="1400" b="0" dirty="0" err="1"/>
                        <a:t>Inference</a:t>
                      </a:r>
                      <a:r>
                        <a:rPr lang="es-MX" sz="1400" b="0" dirty="0"/>
                        <a:t> Time</a:t>
                      </a:r>
                    </a:p>
                  </a:txBody>
                  <a:tcPr marL="18858" marR="18858" marT="9429" marB="9429" anchor="ctr"/>
                </a:tc>
                <a:tc>
                  <a:txBody>
                    <a:bodyPr/>
                    <a:lstStyle/>
                    <a:p>
                      <a:pPr algn="just">
                        <a:buNone/>
                      </a:pPr>
                      <a:r>
                        <a:rPr lang="es-MX" sz="1400" b="0"/>
                        <a:t>&lt; 1 second per image</a:t>
                      </a:r>
                    </a:p>
                  </a:txBody>
                  <a:tcPr marL="18858" marR="18858" marT="9429" marB="9429" anchor="ctr"/>
                </a:tc>
                <a:tc>
                  <a:txBody>
                    <a:bodyPr/>
                    <a:lstStyle/>
                    <a:p>
                      <a:pPr algn="just">
                        <a:buNone/>
                      </a:pPr>
                      <a:r>
                        <a:rPr lang="en-US" sz="1400" dirty="0"/>
                        <a:t>In clinical or screening settings, decisions must be made quickly. Keeping inference time under 1 second allows real-time evaluation during consultations, enabling doctors to integrate the system seamlessly into their workflow without delays.</a:t>
                      </a:r>
                    </a:p>
                  </a:txBody>
                  <a:tcPr marL="18858" marR="18858" marT="9429" marB="9429" anchor="ctr"/>
                </a:tc>
                <a:extLst>
                  <a:ext uri="{0D108BD9-81ED-4DB2-BD59-A6C34878D82A}">
                    <a16:rowId xmlns:a16="http://schemas.microsoft.com/office/drawing/2014/main" val="570514508"/>
                  </a:ext>
                </a:extLst>
              </a:tr>
              <a:tr h="948530">
                <a:tc>
                  <a:txBody>
                    <a:bodyPr/>
                    <a:lstStyle/>
                    <a:p>
                      <a:pPr algn="just">
                        <a:buNone/>
                      </a:pPr>
                      <a:r>
                        <a:rPr lang="es-MX" sz="1400" b="1"/>
                        <a:t>Additional Metric</a:t>
                      </a:r>
                      <a:endParaRPr lang="es-MX" sz="1400"/>
                    </a:p>
                  </a:txBody>
                  <a:tcPr marL="18858" marR="18858" marT="9429" marB="9429" anchor="ctr"/>
                </a:tc>
                <a:tc>
                  <a:txBody>
                    <a:bodyPr/>
                    <a:lstStyle/>
                    <a:p>
                      <a:pPr algn="just">
                        <a:buNone/>
                      </a:pPr>
                      <a:r>
                        <a:rPr lang="es-MX" sz="1400" b="0" dirty="0" err="1"/>
                        <a:t>Precision</a:t>
                      </a:r>
                      <a:r>
                        <a:rPr lang="es-MX" sz="1400" b="0" dirty="0"/>
                        <a:t> &amp; </a:t>
                      </a:r>
                      <a:r>
                        <a:rPr lang="es-MX" sz="1400" b="0" dirty="0" err="1"/>
                        <a:t>Recall</a:t>
                      </a:r>
                      <a:endParaRPr lang="es-MX" sz="1400" b="0" dirty="0"/>
                    </a:p>
                  </a:txBody>
                  <a:tcPr marL="18858" marR="18858" marT="9429" marB="9429" anchor="ctr"/>
                </a:tc>
                <a:tc>
                  <a:txBody>
                    <a:bodyPr/>
                    <a:lstStyle/>
                    <a:p>
                      <a:pPr algn="just">
                        <a:buNone/>
                      </a:pPr>
                      <a:r>
                        <a:rPr lang="es-MX" sz="1400" b="0" dirty="0"/>
                        <a:t>≥ 85 % </a:t>
                      </a:r>
                      <a:r>
                        <a:rPr lang="es-MX" sz="1400" b="0" dirty="0" err="1"/>
                        <a:t>each</a:t>
                      </a:r>
                      <a:endParaRPr lang="es-MX" sz="1400" b="0" dirty="0"/>
                    </a:p>
                  </a:txBody>
                  <a:tcPr marL="18858" marR="18858" marT="9429" marB="9429" anchor="ctr"/>
                </a:tc>
                <a:tc>
                  <a:txBody>
                    <a:bodyPr/>
                    <a:lstStyle/>
                    <a:p>
                      <a:pPr algn="just">
                        <a:buNone/>
                      </a:pPr>
                      <a:r>
                        <a:rPr lang="en-US" sz="1400" dirty="0"/>
                        <a:t>Precision ensures the model’s positive predictions (e.g., “Impaired”) are correct, while recall measures how many actual impairments are detected. Balancing both prevents missing early-stage cases while avoiding over-diagnosis.</a:t>
                      </a:r>
                    </a:p>
                  </a:txBody>
                  <a:tcPr marL="18858" marR="18858" marT="9429" marB="9429" anchor="ctr"/>
                </a:tc>
                <a:extLst>
                  <a:ext uri="{0D108BD9-81ED-4DB2-BD59-A6C34878D82A}">
                    <a16:rowId xmlns:a16="http://schemas.microsoft.com/office/drawing/2014/main" val="3640332431"/>
                  </a:ext>
                </a:extLst>
              </a:tr>
              <a:tr h="948530">
                <a:tc>
                  <a:txBody>
                    <a:bodyPr/>
                    <a:lstStyle/>
                    <a:p>
                      <a:pPr algn="just">
                        <a:buNone/>
                      </a:pPr>
                      <a:r>
                        <a:rPr lang="es-MX" sz="1400" b="1"/>
                        <a:t>Robustness Metric</a:t>
                      </a:r>
                      <a:endParaRPr lang="es-MX" sz="1400"/>
                    </a:p>
                  </a:txBody>
                  <a:tcPr marL="18858" marR="18858" marT="9429" marB="9429" anchor="ctr"/>
                </a:tc>
                <a:tc>
                  <a:txBody>
                    <a:bodyPr/>
                    <a:lstStyle/>
                    <a:p>
                      <a:pPr algn="just">
                        <a:buNone/>
                      </a:pPr>
                      <a:r>
                        <a:rPr lang="es-MX" sz="1400" b="0"/>
                        <a:t>Performance under augmentation</a:t>
                      </a:r>
                    </a:p>
                  </a:txBody>
                  <a:tcPr marL="18858" marR="18858" marT="9429" marB="9429" anchor="ctr"/>
                </a:tc>
                <a:tc>
                  <a:txBody>
                    <a:bodyPr/>
                    <a:lstStyle/>
                    <a:p>
                      <a:pPr algn="just">
                        <a:buNone/>
                      </a:pPr>
                      <a:r>
                        <a:rPr lang="es-MX" sz="1400" b="0" dirty="0" err="1"/>
                        <a:t>Accuracy</a:t>
                      </a:r>
                      <a:r>
                        <a:rPr lang="es-MX" sz="1400" b="0" dirty="0"/>
                        <a:t> </a:t>
                      </a:r>
                      <a:r>
                        <a:rPr lang="es-MX" sz="1400" b="0" dirty="0" err="1"/>
                        <a:t>drop</a:t>
                      </a:r>
                      <a:r>
                        <a:rPr lang="es-MX" sz="1400" b="0" dirty="0"/>
                        <a:t> ≤ 5 %</a:t>
                      </a:r>
                    </a:p>
                  </a:txBody>
                  <a:tcPr marL="18858" marR="18858" marT="9429" marB="9429" anchor="ctr"/>
                </a:tc>
                <a:tc>
                  <a:txBody>
                    <a:bodyPr/>
                    <a:lstStyle/>
                    <a:p>
                      <a:pPr algn="just">
                        <a:buNone/>
                      </a:pPr>
                      <a:r>
                        <a:rPr lang="en-US" sz="1400" dirty="0"/>
                        <a:t>This measures model stability when analyzing drawings with noise, lighting variations, or rotations. A small drop in accuracy indicates the model generalizes well across diverse input conditions, which is crucial for real-world applications.</a:t>
                      </a:r>
                    </a:p>
                  </a:txBody>
                  <a:tcPr marL="18858" marR="18858" marT="9429" marB="9429" anchor="ctr"/>
                </a:tc>
                <a:extLst>
                  <a:ext uri="{0D108BD9-81ED-4DB2-BD59-A6C34878D82A}">
                    <a16:rowId xmlns:a16="http://schemas.microsoft.com/office/drawing/2014/main" val="2011137340"/>
                  </a:ext>
                </a:extLst>
              </a:tr>
              <a:tr h="882353">
                <a:tc>
                  <a:txBody>
                    <a:bodyPr/>
                    <a:lstStyle/>
                    <a:p>
                      <a:pPr algn="just">
                        <a:buNone/>
                      </a:pPr>
                      <a:r>
                        <a:rPr lang="es-MX" sz="1400" b="1"/>
                        <a:t>Explainability Metric</a:t>
                      </a:r>
                      <a:endParaRPr lang="es-MX" sz="1400"/>
                    </a:p>
                  </a:txBody>
                  <a:tcPr marL="18858" marR="18858" marT="9429" marB="9429" anchor="ctr"/>
                </a:tc>
                <a:tc>
                  <a:txBody>
                    <a:bodyPr/>
                    <a:lstStyle/>
                    <a:p>
                      <a:pPr algn="just">
                        <a:buNone/>
                      </a:pPr>
                      <a:r>
                        <a:rPr lang="es-MX" sz="1400" b="0"/>
                        <a:t>Grad-CAM visualization clarity</a:t>
                      </a:r>
                    </a:p>
                  </a:txBody>
                  <a:tcPr marL="18858" marR="18858" marT="9429" marB="9429" anchor="ctr"/>
                </a:tc>
                <a:tc>
                  <a:txBody>
                    <a:bodyPr/>
                    <a:lstStyle/>
                    <a:p>
                      <a:pPr algn="just">
                        <a:buNone/>
                      </a:pPr>
                      <a:r>
                        <a:rPr lang="es-MX" sz="1400" b="0" dirty="0" err="1"/>
                        <a:t>Clinician</a:t>
                      </a:r>
                      <a:r>
                        <a:rPr lang="es-MX" sz="1400" b="0" dirty="0"/>
                        <a:t> </a:t>
                      </a:r>
                      <a:r>
                        <a:rPr lang="es-MX" sz="1400" b="0" dirty="0" err="1"/>
                        <a:t>agreement</a:t>
                      </a:r>
                      <a:r>
                        <a:rPr lang="es-MX" sz="1400" b="0" dirty="0"/>
                        <a:t> ≥ 80 %</a:t>
                      </a:r>
                    </a:p>
                  </a:txBody>
                  <a:tcPr marL="18858" marR="18858" marT="9429" marB="9429" anchor="ctr"/>
                </a:tc>
                <a:tc>
                  <a:txBody>
                    <a:bodyPr/>
                    <a:lstStyle/>
                    <a:p>
                      <a:pPr algn="just">
                        <a:buNone/>
                      </a:pPr>
                      <a:r>
                        <a:rPr lang="en-US" sz="1400" dirty="0"/>
                        <a:t>Explainability tools like Grad-CAM highlight regions the CNN uses to make decisions. A high agreement rate among clinicians ensures the AI’s reasoning aligns with human clinical judgment, reinforcing trust and adoption.</a:t>
                      </a:r>
                    </a:p>
                  </a:txBody>
                  <a:tcPr marL="18858" marR="18858" marT="9429" marB="9429" anchor="ctr"/>
                </a:tc>
                <a:extLst>
                  <a:ext uri="{0D108BD9-81ED-4DB2-BD59-A6C34878D82A}">
                    <a16:rowId xmlns:a16="http://schemas.microsoft.com/office/drawing/2014/main" val="2212217158"/>
                  </a:ext>
                </a:extLst>
              </a:tr>
            </a:tbl>
          </a:graphicData>
        </a:graphic>
      </p:graphicFrame>
    </p:spTree>
    <p:extLst>
      <p:ext uri="{BB962C8B-B14F-4D97-AF65-F5344CB8AC3E}">
        <p14:creationId xmlns:p14="http://schemas.microsoft.com/office/powerpoint/2010/main" val="2953546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306866-EEE1-59E1-29A5-05B1C7CBD2D0}"/>
              </a:ext>
            </a:extLst>
          </p:cNvPr>
          <p:cNvSpPr>
            <a:spLocks noGrp="1"/>
          </p:cNvSpPr>
          <p:nvPr>
            <p:ph type="title"/>
          </p:nvPr>
        </p:nvSpPr>
        <p:spPr/>
        <p:txBody>
          <a:bodyPr/>
          <a:lstStyle/>
          <a:p>
            <a:endParaRPr lang="es-MX" dirty="0"/>
          </a:p>
        </p:txBody>
      </p:sp>
      <p:pic>
        <p:nvPicPr>
          <p:cNvPr id="8" name="Marcador de contenido 7">
            <a:extLst>
              <a:ext uri="{FF2B5EF4-FFF2-40B4-BE49-F238E27FC236}">
                <a16:creationId xmlns:a16="http://schemas.microsoft.com/office/drawing/2014/main" id="{3320AC37-E2D4-1917-C825-767DE65691EC}"/>
              </a:ext>
            </a:extLst>
          </p:cNvPr>
          <p:cNvPicPr>
            <a:picLocks noGrp="1" noChangeAspect="1"/>
          </p:cNvPicPr>
          <p:nvPr>
            <p:ph idx="1"/>
          </p:nvPr>
        </p:nvPicPr>
        <p:blipFill>
          <a:blip r:embed="rId2"/>
          <a:srcRect l="1" t="11430" r="-3549" b="10704"/>
          <a:stretch>
            <a:fillRect/>
          </a:stretch>
        </p:blipFill>
        <p:spPr>
          <a:xfrm>
            <a:off x="0" y="-168729"/>
            <a:ext cx="9568543" cy="7195457"/>
          </a:xfrm>
        </p:spPr>
      </p:pic>
    </p:spTree>
    <p:extLst>
      <p:ext uri="{BB962C8B-B14F-4D97-AF65-F5344CB8AC3E}">
        <p14:creationId xmlns:p14="http://schemas.microsoft.com/office/powerpoint/2010/main" val="68557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B49C5-0B24-E0F5-3B8E-8251154FBBF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ACFC873-4206-A421-9100-8E8805B3EA42}"/>
              </a:ext>
            </a:extLst>
          </p:cNvPr>
          <p:cNvSpPr>
            <a:spLocks noGrp="1"/>
          </p:cNvSpPr>
          <p:nvPr>
            <p:ph idx="1"/>
          </p:nvPr>
        </p:nvSpPr>
        <p:spPr/>
        <p:txBody>
          <a:bodyPr/>
          <a:lstStyle/>
          <a:p>
            <a:endParaRPr lang="es-MX" dirty="0"/>
          </a:p>
        </p:txBody>
      </p:sp>
      <p:pic>
        <p:nvPicPr>
          <p:cNvPr id="6" name="Imagen 5">
            <a:extLst>
              <a:ext uri="{FF2B5EF4-FFF2-40B4-BE49-F238E27FC236}">
                <a16:creationId xmlns:a16="http://schemas.microsoft.com/office/drawing/2014/main" id="{DE0B69E2-CECE-4B28-220D-7231DDCC2FB1}"/>
              </a:ext>
            </a:extLst>
          </p:cNvPr>
          <p:cNvPicPr>
            <a:picLocks noChangeAspect="1"/>
          </p:cNvPicPr>
          <p:nvPr/>
        </p:nvPicPr>
        <p:blipFill>
          <a:blip r:embed="rId2"/>
          <a:stretch>
            <a:fillRect/>
          </a:stretch>
        </p:blipFill>
        <p:spPr>
          <a:xfrm>
            <a:off x="0" y="-53665"/>
            <a:ext cx="9144000" cy="3307730"/>
          </a:xfrm>
          <a:prstGeom prst="rect">
            <a:avLst/>
          </a:prstGeom>
        </p:spPr>
      </p:pic>
      <p:pic>
        <p:nvPicPr>
          <p:cNvPr id="5" name="Imagen 4">
            <a:extLst>
              <a:ext uri="{FF2B5EF4-FFF2-40B4-BE49-F238E27FC236}">
                <a16:creationId xmlns:a16="http://schemas.microsoft.com/office/drawing/2014/main" id="{A60CFBEC-0956-3AD0-3EF9-2203AD07E16E}"/>
              </a:ext>
            </a:extLst>
          </p:cNvPr>
          <p:cNvPicPr>
            <a:picLocks noChangeAspect="1"/>
          </p:cNvPicPr>
          <p:nvPr/>
        </p:nvPicPr>
        <p:blipFill>
          <a:blip r:embed="rId3">
            <a:duotone>
              <a:schemeClr val="accent4">
                <a:shade val="45000"/>
                <a:satMod val="135000"/>
              </a:schemeClr>
              <a:prstClr val="white"/>
            </a:duotone>
          </a:blip>
          <a:stretch>
            <a:fillRect/>
          </a:stretch>
        </p:blipFill>
        <p:spPr>
          <a:xfrm>
            <a:off x="0" y="2332037"/>
            <a:ext cx="9144000" cy="4525963"/>
          </a:xfrm>
          <a:prstGeom prst="rect">
            <a:avLst/>
          </a:prstGeom>
        </p:spPr>
      </p:pic>
    </p:spTree>
    <p:extLst>
      <p:ext uri="{BB962C8B-B14F-4D97-AF65-F5344CB8AC3E}">
        <p14:creationId xmlns:p14="http://schemas.microsoft.com/office/powerpoint/2010/main" val="329562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7F90-99B0-BA74-3187-1B30679EB4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CCF2AD-BCE6-6E37-FC50-143BDC2CA245}"/>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DA7F2985-6C65-BF0C-1F79-373C6C031A78}"/>
              </a:ext>
            </a:extLst>
          </p:cNvPr>
          <p:cNvSpPr>
            <a:spLocks noGrp="1"/>
          </p:cNvSpPr>
          <p:nvPr>
            <p:ph idx="1"/>
          </p:nvPr>
        </p:nvSpPr>
        <p:spPr>
          <a:xfrm>
            <a:off x="457200" y="3429000"/>
            <a:ext cx="8229600" cy="2697163"/>
          </a:xfrm>
        </p:spPr>
        <p:txBody>
          <a:bodyPr>
            <a:normAutofit fontScale="77500" lnSpcReduction="20000"/>
          </a:bodyPr>
          <a:lstStyle/>
          <a:p>
            <a:r>
              <a:rPr lang="en-US" sz="3500" b="1" dirty="0"/>
              <a:t>Resources Need </a:t>
            </a:r>
          </a:p>
          <a:p>
            <a:pPr algn="just"/>
            <a:r>
              <a:rPr lang="en-US" sz="2100" dirty="0"/>
              <a:t>The images come from the </a:t>
            </a:r>
            <a:r>
              <a:rPr lang="en-US" sz="2100" b="1" dirty="0"/>
              <a:t>NHATS</a:t>
            </a:r>
            <a:r>
              <a:rPr lang="en-US" sz="2100" dirty="0"/>
              <a:t>, which stands for the </a:t>
            </a:r>
            <a:r>
              <a:rPr lang="en-US" sz="2100" b="1" dirty="0"/>
              <a:t>National Health and Aging Trends Study</a:t>
            </a:r>
            <a:r>
              <a:rPr lang="en-US" sz="2100" dirty="0"/>
              <a:t>. This is a large, federally funded longitudinal study conducted in the United States that focuses on the health, functioning, and well-being of older adults.</a:t>
            </a:r>
          </a:p>
          <a:p>
            <a:pPr algn="just"/>
            <a:r>
              <a:rPr lang="en-US" sz="2100" dirty="0"/>
              <a:t>The NHATS dataset includes </a:t>
            </a:r>
            <a:r>
              <a:rPr lang="en-US" sz="2100" b="1" dirty="0"/>
              <a:t>Clock Drawing Test (CDT)</a:t>
            </a:r>
            <a:r>
              <a:rPr lang="en-US" sz="2100" dirty="0"/>
              <a:t> images collected from participants aged 65 and older, along with detailed </a:t>
            </a:r>
            <a:r>
              <a:rPr lang="en-US" sz="2100" b="1" dirty="0"/>
              <a:t>clinical evaluations</a:t>
            </a:r>
            <a:r>
              <a:rPr lang="en-US" sz="2100" dirty="0"/>
              <a:t> related to cognitive function. These drawings are part of standardized cognitive assessments used to study </a:t>
            </a:r>
            <a:r>
              <a:rPr lang="en-US" sz="2100" b="1" dirty="0"/>
              <a:t>memory, attention, and executive functioning</a:t>
            </a:r>
            <a:r>
              <a:rPr lang="en-US" sz="2100" dirty="0"/>
              <a:t> in aging populations.</a:t>
            </a:r>
          </a:p>
          <a:p>
            <a:pPr algn="just"/>
            <a:r>
              <a:rPr lang="en-US" sz="2100" dirty="0"/>
              <a:t>In this project, the NHATS dataset provides both the </a:t>
            </a:r>
            <a:r>
              <a:rPr lang="en-US" sz="2100" b="1" dirty="0"/>
              <a:t>hand-drawn clock images</a:t>
            </a:r>
            <a:r>
              <a:rPr lang="en-US" sz="2100" dirty="0"/>
              <a:t> and their corresponding </a:t>
            </a:r>
            <a:r>
              <a:rPr lang="en-US" sz="2100" b="1" dirty="0"/>
              <a:t>clinical scores</a:t>
            </a:r>
            <a:r>
              <a:rPr lang="en-US" sz="2100" dirty="0"/>
              <a:t>, making it an ideal source for training a CNN model to predict levels of cognitive impairment automatically.</a:t>
            </a:r>
          </a:p>
          <a:p>
            <a:endParaRPr lang="es-MX" dirty="0"/>
          </a:p>
        </p:txBody>
      </p:sp>
      <p:pic>
        <p:nvPicPr>
          <p:cNvPr id="6" name="Imagen 5">
            <a:extLst>
              <a:ext uri="{FF2B5EF4-FFF2-40B4-BE49-F238E27FC236}">
                <a16:creationId xmlns:a16="http://schemas.microsoft.com/office/drawing/2014/main" id="{55D84638-77F1-00A3-F5EC-B15408C15F86}"/>
              </a:ext>
            </a:extLst>
          </p:cNvPr>
          <p:cNvPicPr>
            <a:picLocks noChangeAspect="1"/>
          </p:cNvPicPr>
          <p:nvPr/>
        </p:nvPicPr>
        <p:blipFill>
          <a:blip r:embed="rId2"/>
          <a:stretch>
            <a:fillRect/>
          </a:stretch>
        </p:blipFill>
        <p:spPr>
          <a:xfrm>
            <a:off x="0" y="-53665"/>
            <a:ext cx="9144000" cy="3307730"/>
          </a:xfrm>
          <a:prstGeom prst="rect">
            <a:avLst/>
          </a:prstGeom>
        </p:spPr>
      </p:pic>
    </p:spTree>
    <p:extLst>
      <p:ext uri="{BB962C8B-B14F-4D97-AF65-F5344CB8AC3E}">
        <p14:creationId xmlns:p14="http://schemas.microsoft.com/office/powerpoint/2010/main" val="2486803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DD8D8-8869-E496-B90C-D466A6427BA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5E86AEB-B9B1-54F1-93A9-D48B694B0752}"/>
              </a:ext>
            </a:extLst>
          </p:cNvPr>
          <p:cNvSpPr>
            <a:spLocks noGrp="1"/>
          </p:cNvSpPr>
          <p:nvPr>
            <p:ph idx="1"/>
          </p:nvPr>
        </p:nvSpPr>
        <p:spPr/>
        <p:txBody>
          <a:bodyPr/>
          <a:lstStyle/>
          <a:p>
            <a:r>
              <a:rPr lang="es-MX" dirty="0" err="1"/>
              <a:t>Thank</a:t>
            </a:r>
            <a:r>
              <a:rPr lang="es-MX" dirty="0"/>
              <a:t> </a:t>
            </a:r>
            <a:r>
              <a:rPr lang="es-MX" dirty="0" err="1"/>
              <a:t>you</a:t>
            </a:r>
            <a:r>
              <a:rPr lang="es-MX" dirty="0"/>
              <a:t> </a:t>
            </a:r>
            <a:r>
              <a:rPr lang="es-MX" dirty="0" err="1"/>
              <a:t>for</a:t>
            </a:r>
            <a:r>
              <a:rPr lang="es-MX" dirty="0"/>
              <a:t> </a:t>
            </a:r>
            <a:r>
              <a:rPr lang="es-MX" dirty="0" err="1"/>
              <a:t>your</a:t>
            </a:r>
            <a:r>
              <a:rPr lang="es-MX" dirty="0"/>
              <a:t> </a:t>
            </a:r>
            <a:r>
              <a:rPr lang="es-MX" dirty="0" err="1"/>
              <a:t>attention</a:t>
            </a:r>
            <a:endParaRPr lang="es-MX" dirty="0"/>
          </a:p>
        </p:txBody>
      </p:sp>
    </p:spTree>
    <p:extLst>
      <p:ext uri="{BB962C8B-B14F-4D97-AF65-F5344CB8AC3E}">
        <p14:creationId xmlns:p14="http://schemas.microsoft.com/office/powerpoint/2010/main" val="125211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7E68B-199B-F468-8CE6-16F5C6A2DD9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7E2F62A-643F-5AF1-C705-1F07D8B14142}"/>
              </a:ext>
            </a:extLst>
          </p:cNvPr>
          <p:cNvSpPr>
            <a:spLocks noGrp="1"/>
          </p:cNvSpPr>
          <p:nvPr>
            <p:ph idx="1"/>
          </p:nvPr>
        </p:nvSpPr>
        <p:spPr>
          <a:xfrm>
            <a:off x="457200" y="3467324"/>
            <a:ext cx="8229600" cy="2658839"/>
          </a:xfrm>
        </p:spPr>
        <p:txBody>
          <a:bodyPr>
            <a:normAutofit fontScale="85000" lnSpcReduction="10000"/>
          </a:bodyPr>
          <a:lstStyle/>
          <a:p>
            <a:r>
              <a:rPr lang="fr-FR" b="1" dirty="0"/>
              <a:t>Tier: 2 – Image Classification (</a:t>
            </a:r>
            <a:r>
              <a:rPr lang="fr-FR" b="1" dirty="0" err="1"/>
              <a:t>Medical</a:t>
            </a:r>
            <a:r>
              <a:rPr lang="fr-FR" b="1" dirty="0"/>
              <a:t> AI)</a:t>
            </a:r>
          </a:p>
          <a:p>
            <a:pPr marL="0" indent="0" algn="just">
              <a:buNone/>
            </a:pPr>
            <a:r>
              <a:rPr lang="en-US" sz="1900" dirty="0"/>
              <a:t>This project qualifies as </a:t>
            </a:r>
            <a:r>
              <a:rPr lang="en-US" sz="1900" b="1" dirty="0"/>
              <a:t>Tier 2</a:t>
            </a:r>
            <a:r>
              <a:rPr lang="en-US" sz="1900" dirty="0"/>
              <a:t> because it involves a </a:t>
            </a:r>
            <a:r>
              <a:rPr lang="en-US" sz="1900" b="1" dirty="0"/>
              <a:t>supervised image classification task</a:t>
            </a:r>
            <a:r>
              <a:rPr lang="en-US" sz="1900" dirty="0"/>
              <a:t> using convolutional neural networks (CNNs), where input data are images and output labels correspond to cognitive scores or categories (Normal, Mild Cognitive Impairment, Dementia).</a:t>
            </a:r>
          </a:p>
          <a:p>
            <a:pPr marL="0" indent="0" algn="just">
              <a:buNone/>
            </a:pPr>
            <a:r>
              <a:rPr lang="en-US" sz="2000" dirty="0"/>
              <a:t>It requires </a:t>
            </a:r>
            <a:r>
              <a:rPr lang="en-US" sz="2000" b="1" dirty="0"/>
              <a:t>dataset curation, preprocessing, model training, and evaluation</a:t>
            </a:r>
            <a:r>
              <a:rPr lang="en-US" sz="2000" dirty="0"/>
              <a:t>, but does </a:t>
            </a:r>
            <a:r>
              <a:rPr lang="en-US" sz="2000" b="1" dirty="0"/>
              <a:t>not demand multimodal fusion</a:t>
            </a:r>
            <a:r>
              <a:rPr lang="en-US" sz="2000" dirty="0"/>
              <a:t> or large-scale segmentation, which belong to Tier 3 complexity.</a:t>
            </a:r>
            <a:br>
              <a:rPr lang="en-US" sz="2000" dirty="0"/>
            </a:br>
            <a:r>
              <a:rPr lang="en-US" sz="2000" dirty="0"/>
              <a:t>Following the ITAI-1378 guidelines, Tier 2 projects demonstrate the ability to </a:t>
            </a:r>
            <a:r>
              <a:rPr lang="en-US" sz="2000" b="1" dirty="0"/>
              <a:t>implement and fine-tune pretrained CNN architectures</a:t>
            </a:r>
            <a:r>
              <a:rPr lang="en-US" sz="2000" dirty="0"/>
              <a:t> (e.g., ResNet-50) for a real-world problem with measurable metrics like accuracy and precision.</a:t>
            </a:r>
          </a:p>
          <a:p>
            <a:pPr marL="0" indent="0" algn="just">
              <a:buNone/>
            </a:pPr>
            <a:endParaRPr lang="fr-FR" sz="1900" dirty="0"/>
          </a:p>
          <a:p>
            <a:pPr marL="0" indent="0">
              <a:buNone/>
            </a:pPr>
            <a:endParaRPr lang="es-MX" dirty="0"/>
          </a:p>
        </p:txBody>
      </p:sp>
      <p:pic>
        <p:nvPicPr>
          <p:cNvPr id="9" name="Imagen 8">
            <a:extLst>
              <a:ext uri="{FF2B5EF4-FFF2-40B4-BE49-F238E27FC236}">
                <a16:creationId xmlns:a16="http://schemas.microsoft.com/office/drawing/2014/main" id="{FFE95D93-AEC2-1E3C-349F-E0AF6DE5F176}"/>
              </a:ext>
            </a:extLst>
          </p:cNvPr>
          <p:cNvPicPr>
            <a:picLocks noChangeAspect="1"/>
          </p:cNvPicPr>
          <p:nvPr/>
        </p:nvPicPr>
        <p:blipFill>
          <a:blip r:embed="rId2"/>
          <a:stretch>
            <a:fillRect/>
          </a:stretch>
        </p:blipFill>
        <p:spPr>
          <a:xfrm>
            <a:off x="0" y="-53665"/>
            <a:ext cx="9144000" cy="3444342"/>
          </a:xfrm>
          <a:prstGeom prst="rect">
            <a:avLst/>
          </a:prstGeom>
        </p:spPr>
      </p:pic>
    </p:spTree>
    <p:extLst>
      <p:ext uri="{BB962C8B-B14F-4D97-AF65-F5344CB8AC3E}">
        <p14:creationId xmlns:p14="http://schemas.microsoft.com/office/powerpoint/2010/main" val="243190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62742-4810-57C1-81B8-13EB2EF985B1}"/>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D9005F10-3295-397D-8314-90B202464073}"/>
              </a:ext>
            </a:extLst>
          </p:cNvPr>
          <p:cNvPicPr>
            <a:picLocks noChangeAspect="1"/>
          </p:cNvPicPr>
          <p:nvPr/>
        </p:nvPicPr>
        <p:blipFill>
          <a:blip r:embed="rId2"/>
          <a:stretch>
            <a:fillRect/>
          </a:stretch>
        </p:blipFill>
        <p:spPr>
          <a:xfrm>
            <a:off x="0" y="-53665"/>
            <a:ext cx="9144000" cy="3444342"/>
          </a:xfrm>
          <a:prstGeom prst="rect">
            <a:avLst/>
          </a:prstGeom>
        </p:spPr>
      </p:pic>
      <p:sp>
        <p:nvSpPr>
          <p:cNvPr id="5" name="Marcador de contenido 2">
            <a:extLst>
              <a:ext uri="{FF2B5EF4-FFF2-40B4-BE49-F238E27FC236}">
                <a16:creationId xmlns:a16="http://schemas.microsoft.com/office/drawing/2014/main" id="{AB3B39C0-4130-A1E5-3B78-B4AF57C2EB4B}"/>
              </a:ext>
            </a:extLst>
          </p:cNvPr>
          <p:cNvSpPr txBox="1">
            <a:spLocks/>
          </p:cNvSpPr>
          <p:nvPr/>
        </p:nvSpPr>
        <p:spPr>
          <a:xfrm>
            <a:off x="457200" y="3718979"/>
            <a:ext cx="8229600" cy="2407184"/>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900" b="1" dirty="0"/>
              <a:t>What is the Clock Drawing Test (CDT):</a:t>
            </a:r>
          </a:p>
          <a:p>
            <a:pPr marL="0" indent="0" algn="just">
              <a:buFont typeface="Arial"/>
              <a:buNone/>
            </a:pPr>
            <a:br>
              <a:rPr lang="en-US" dirty="0"/>
            </a:br>
            <a:r>
              <a:rPr lang="en-US" dirty="0"/>
              <a:t>The </a:t>
            </a:r>
            <a:r>
              <a:rPr lang="en-US" b="1" dirty="0"/>
              <a:t>Clock Drawing Test</a:t>
            </a:r>
            <a:r>
              <a:rPr lang="en-US" dirty="0"/>
              <a:t> is a short neuropsychological assessment widely used to detect </a:t>
            </a:r>
            <a:r>
              <a:rPr lang="en-US" b="1" dirty="0"/>
              <a:t>cognitive decline, Alzheimer’s disease, and dementia</a:t>
            </a:r>
            <a:r>
              <a:rPr lang="en-US" dirty="0"/>
              <a:t> (Shulman et al., 1993; Pinto &amp; Peters, 2009).Patients are asked to </a:t>
            </a:r>
            <a:r>
              <a:rPr lang="en-US" i="1" dirty="0"/>
              <a:t>“draw a clock showing ten past eleven.”</a:t>
            </a:r>
            <a:r>
              <a:rPr lang="en-US" dirty="0"/>
              <a:t> Clinicians then evaluate spatial organization, number placement, and hand positions.</a:t>
            </a:r>
            <a:br>
              <a:rPr lang="en-US" dirty="0"/>
            </a:br>
            <a:r>
              <a:rPr lang="en-US" dirty="0"/>
              <a:t>Errors such as missing numbers, incorrect spacing, or misplaced hands often indicate early cognitive impairment (Sunderland et al., 1989; Royall et al., 1998).</a:t>
            </a:r>
            <a:endParaRPr lang="es-MX" dirty="0"/>
          </a:p>
        </p:txBody>
      </p:sp>
    </p:spTree>
    <p:extLst>
      <p:ext uri="{BB962C8B-B14F-4D97-AF65-F5344CB8AC3E}">
        <p14:creationId xmlns:p14="http://schemas.microsoft.com/office/powerpoint/2010/main" val="1923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765C40-A226-936D-941F-5085D0C33455}"/>
              </a:ext>
            </a:extLst>
          </p:cNvPr>
          <p:cNvSpPr>
            <a:spLocks noGrp="1"/>
          </p:cNvSpPr>
          <p:nvPr>
            <p:ph type="title"/>
          </p:nvPr>
        </p:nvSpPr>
        <p:spPr/>
        <p:txBody>
          <a:bodyPr/>
          <a:lstStyle/>
          <a:p>
            <a:endParaRPr lang="es-MX"/>
          </a:p>
        </p:txBody>
      </p:sp>
      <p:sp>
        <p:nvSpPr>
          <p:cNvPr id="4" name="Marcador de contenido 2">
            <a:extLst>
              <a:ext uri="{FF2B5EF4-FFF2-40B4-BE49-F238E27FC236}">
                <a16:creationId xmlns:a16="http://schemas.microsoft.com/office/drawing/2014/main" id="{3D69AAF8-0183-A261-CB4B-8DE7D3AD73D6}"/>
              </a:ext>
            </a:extLst>
          </p:cNvPr>
          <p:cNvSpPr txBox="1">
            <a:spLocks/>
          </p:cNvSpPr>
          <p:nvPr/>
        </p:nvSpPr>
        <p:spPr>
          <a:xfrm>
            <a:off x="337457" y="3603171"/>
            <a:ext cx="8229600" cy="22315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700" b="1" dirty="0"/>
              <a:t>Target Audience:</a:t>
            </a:r>
          </a:p>
          <a:p>
            <a:pPr marL="0" indent="0" algn="just">
              <a:buFont typeface="Arial"/>
              <a:buNone/>
            </a:pPr>
            <a:r>
              <a:rPr lang="en-US" sz="1800" dirty="0"/>
              <a:t>The primary audience for this system is </a:t>
            </a:r>
            <a:r>
              <a:rPr lang="en-US" sz="1800" b="1" dirty="0"/>
              <a:t>older adults</a:t>
            </a:r>
            <a:r>
              <a:rPr lang="en-US" sz="1800" dirty="0"/>
              <a:t> (typically aged 60 and above) who are at risk of </a:t>
            </a:r>
            <a:r>
              <a:rPr lang="en-US" sz="1800" b="1" dirty="0"/>
              <a:t>mild cognitive impairment (MCI)</a:t>
            </a:r>
            <a:r>
              <a:rPr lang="en-US" sz="1800" dirty="0"/>
              <a:t> or </a:t>
            </a:r>
            <a:r>
              <a:rPr lang="en-US" sz="1800" b="1" dirty="0"/>
              <a:t>early dementia</a:t>
            </a:r>
            <a:r>
              <a:rPr lang="en-US" sz="1800" dirty="0"/>
              <a:t>. Secondary users include </a:t>
            </a:r>
            <a:r>
              <a:rPr lang="en-US" sz="1800" b="1" dirty="0"/>
              <a:t>neurologists, neuropsychologists, geriatricians, and caregivers</a:t>
            </a:r>
            <a:r>
              <a:rPr lang="en-US" sz="1800" dirty="0"/>
              <a:t> who can benefit from an </a:t>
            </a:r>
            <a:r>
              <a:rPr lang="en-US" sz="1800" b="1" dirty="0"/>
              <a:t>AI-assisted tool</a:t>
            </a:r>
            <a:r>
              <a:rPr lang="en-US" sz="1800" dirty="0"/>
              <a:t> for early detection and remote monitoring. This digital approach enables </a:t>
            </a:r>
            <a:r>
              <a:rPr lang="en-US" sz="1800" b="1" dirty="0"/>
              <a:t>accessible and low-cost screening</a:t>
            </a:r>
            <a:r>
              <a:rPr lang="en-US" sz="1800" dirty="0"/>
              <a:t>, especially useful in </a:t>
            </a:r>
            <a:r>
              <a:rPr lang="en-US" sz="1800" b="1" dirty="0"/>
              <a:t>rural or resource-limited areas</a:t>
            </a:r>
            <a:r>
              <a:rPr lang="en-US" sz="1800" dirty="0"/>
              <a:t> where specialists are scarce.</a:t>
            </a:r>
            <a:endParaRPr lang="es-MX" sz="1800" dirty="0"/>
          </a:p>
        </p:txBody>
      </p:sp>
      <p:pic>
        <p:nvPicPr>
          <p:cNvPr id="5" name="Imagen 4">
            <a:extLst>
              <a:ext uri="{FF2B5EF4-FFF2-40B4-BE49-F238E27FC236}">
                <a16:creationId xmlns:a16="http://schemas.microsoft.com/office/drawing/2014/main" id="{BA6AE042-3258-9AB8-1900-9A86ED398E5B}"/>
              </a:ext>
            </a:extLst>
          </p:cNvPr>
          <p:cNvPicPr>
            <a:picLocks noChangeAspect="1"/>
          </p:cNvPicPr>
          <p:nvPr/>
        </p:nvPicPr>
        <p:blipFill>
          <a:blip r:embed="rId2"/>
          <a:stretch>
            <a:fillRect/>
          </a:stretch>
        </p:blipFill>
        <p:spPr>
          <a:xfrm>
            <a:off x="0" y="-15342"/>
            <a:ext cx="9144000" cy="3444342"/>
          </a:xfrm>
          <a:prstGeom prst="rect">
            <a:avLst/>
          </a:prstGeom>
        </p:spPr>
      </p:pic>
    </p:spTree>
    <p:extLst>
      <p:ext uri="{BB962C8B-B14F-4D97-AF65-F5344CB8AC3E}">
        <p14:creationId xmlns:p14="http://schemas.microsoft.com/office/powerpoint/2010/main" val="3378112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43507-B62F-2FF6-5AF5-AC844F1C37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58B67F-5E19-3A47-3023-CDF875ABA603}"/>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6F4869AF-8293-96D1-F4D9-D4E4845C0139}"/>
              </a:ext>
            </a:extLst>
          </p:cNvPr>
          <p:cNvPicPr>
            <a:picLocks noChangeAspect="1"/>
          </p:cNvPicPr>
          <p:nvPr/>
        </p:nvPicPr>
        <p:blipFill>
          <a:blip r:embed="rId2"/>
          <a:stretch>
            <a:fillRect/>
          </a:stretch>
        </p:blipFill>
        <p:spPr>
          <a:xfrm>
            <a:off x="0" y="-53665"/>
            <a:ext cx="9144000" cy="3444341"/>
          </a:xfrm>
          <a:prstGeom prst="rect">
            <a:avLst/>
          </a:prstGeom>
        </p:spPr>
      </p:pic>
      <p:sp>
        <p:nvSpPr>
          <p:cNvPr id="10" name="CuadroTexto 9">
            <a:extLst>
              <a:ext uri="{FF2B5EF4-FFF2-40B4-BE49-F238E27FC236}">
                <a16:creationId xmlns:a16="http://schemas.microsoft.com/office/drawing/2014/main" id="{F3190560-2225-B4F4-5A65-0D1EB14A7253}"/>
              </a:ext>
            </a:extLst>
          </p:cNvPr>
          <p:cNvSpPr txBox="1"/>
          <p:nvPr/>
        </p:nvSpPr>
        <p:spPr>
          <a:xfrm>
            <a:off x="76200" y="3418625"/>
            <a:ext cx="8828314" cy="3693319"/>
          </a:xfrm>
          <a:prstGeom prst="rect">
            <a:avLst/>
          </a:prstGeom>
          <a:noFill/>
        </p:spPr>
        <p:txBody>
          <a:bodyPr wrap="square">
            <a:spAutoFit/>
          </a:bodyPr>
          <a:lstStyle/>
          <a:p>
            <a:pPr algn="just">
              <a:buNone/>
            </a:pPr>
            <a:r>
              <a:rPr lang="en-US" sz="2700" b="1" dirty="0"/>
              <a:t>The Problem</a:t>
            </a:r>
          </a:p>
          <a:p>
            <a:pPr algn="just">
              <a:buNone/>
            </a:pPr>
            <a:r>
              <a:rPr lang="en-US" dirty="0"/>
              <a:t> Early cognitive impairment is often missed because clinicians manually score the </a:t>
            </a:r>
            <a:r>
              <a:rPr lang="en-US" b="1" dirty="0"/>
              <a:t>Clock Drawing Test (CDT)</a:t>
            </a:r>
            <a:r>
              <a:rPr lang="en-US" dirty="0"/>
              <a:t>. Many health professionals do not use it regularly due to limited consultation time and the need for expertise to interpret results. Manual scoring can be slow, inconsistent, and subjective, which reduces its practicality as a screening tool in busy healthcare settings.</a:t>
            </a:r>
          </a:p>
          <a:p>
            <a:pPr algn="just">
              <a:buNone/>
            </a:pPr>
            <a:endParaRPr lang="en-US" dirty="0"/>
          </a:p>
          <a:p>
            <a:pPr algn="just">
              <a:buNone/>
            </a:pPr>
            <a:r>
              <a:rPr lang="en-US" sz="2700" b="1" dirty="0"/>
              <a:t>Who cares</a:t>
            </a:r>
          </a:p>
          <a:p>
            <a:pPr algn="just">
              <a:buNone/>
            </a:pPr>
            <a:r>
              <a:rPr lang="en-US" dirty="0"/>
              <a:t>Neurologists, psychologists, hospitals, caregivers, and especially primary care physicians who are often the first to detect cognitive changes. Automating the CDT would also help healthcare systems improve efficiency and enable large-scale community screening.</a:t>
            </a:r>
          </a:p>
          <a:p>
            <a:pPr algn="just">
              <a:buNone/>
            </a:pPr>
            <a:endParaRPr lang="en-US" dirty="0"/>
          </a:p>
        </p:txBody>
      </p:sp>
    </p:spTree>
    <p:extLst>
      <p:ext uri="{BB962C8B-B14F-4D97-AF65-F5344CB8AC3E}">
        <p14:creationId xmlns:p14="http://schemas.microsoft.com/office/powerpoint/2010/main" val="177575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F4D7-BFEC-10B0-132F-A3916A2E25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52AA46-07FE-3834-D15A-128C4C89008D}"/>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54C78295-46F6-51A0-597B-2CE831E7BF1B}"/>
              </a:ext>
            </a:extLst>
          </p:cNvPr>
          <p:cNvPicPr>
            <a:picLocks noChangeAspect="1"/>
          </p:cNvPicPr>
          <p:nvPr/>
        </p:nvPicPr>
        <p:blipFill>
          <a:blip r:embed="rId3"/>
          <a:stretch>
            <a:fillRect/>
          </a:stretch>
        </p:blipFill>
        <p:spPr>
          <a:xfrm>
            <a:off x="0" y="-53665"/>
            <a:ext cx="9144000" cy="3444341"/>
          </a:xfrm>
          <a:prstGeom prst="rect">
            <a:avLst/>
          </a:prstGeom>
        </p:spPr>
      </p:pic>
      <p:sp>
        <p:nvSpPr>
          <p:cNvPr id="5" name="CuadroTexto 4">
            <a:extLst>
              <a:ext uri="{FF2B5EF4-FFF2-40B4-BE49-F238E27FC236}">
                <a16:creationId xmlns:a16="http://schemas.microsoft.com/office/drawing/2014/main" id="{7C31E5EC-FC15-78EE-8A41-3C69C5C4CDC7}"/>
              </a:ext>
            </a:extLst>
          </p:cNvPr>
          <p:cNvSpPr txBox="1"/>
          <p:nvPr/>
        </p:nvSpPr>
        <p:spPr>
          <a:xfrm>
            <a:off x="212271" y="3704721"/>
            <a:ext cx="8719458" cy="2723823"/>
          </a:xfrm>
          <a:prstGeom prst="rect">
            <a:avLst/>
          </a:prstGeom>
          <a:noFill/>
        </p:spPr>
        <p:txBody>
          <a:bodyPr wrap="square">
            <a:spAutoFit/>
          </a:bodyPr>
          <a:lstStyle/>
          <a:p>
            <a:r>
              <a:rPr lang="en-US" sz="2700" b="1" dirty="0"/>
              <a:t>Why important</a:t>
            </a:r>
          </a:p>
          <a:p>
            <a:pPr algn="just"/>
            <a:r>
              <a:rPr lang="en-US" dirty="0"/>
              <a:t>Early diagnosis supports timely interventions and slows disease progression because the use of the </a:t>
            </a:r>
            <a:r>
              <a:rPr lang="en-US" b="1" dirty="0"/>
              <a:t>Clock Drawing Test (CDT)</a:t>
            </a:r>
            <a:r>
              <a:rPr lang="en-US" dirty="0"/>
              <a:t> combined with </a:t>
            </a:r>
            <a:r>
              <a:rPr lang="en-US" b="1" dirty="0"/>
              <a:t>Convolutional Neural Networks (CNNs)</a:t>
            </a:r>
            <a:r>
              <a:rPr lang="en-US" dirty="0"/>
              <a:t> helps predict cognitive impairment </a:t>
            </a:r>
            <a:r>
              <a:rPr lang="en-US" b="1" dirty="0"/>
              <a:t>objectively and efficiently</a:t>
            </a:r>
            <a:r>
              <a:rPr lang="en-US" dirty="0"/>
              <a:t>. CNNs can analyze subtle visual patterns in patients’ drawings—such as distortions, spacing errors, or irregular hand placement—that may not be easily detected by human evaluators. This automated approach increases diagnostic accuracy, reduces clinician workload, and enables </a:t>
            </a:r>
            <a:r>
              <a:rPr lang="en-US" b="1" dirty="0"/>
              <a:t>large-scale screening in primary care settings</a:t>
            </a:r>
            <a:r>
              <a:rPr lang="en-US" dirty="0"/>
              <a:t>, making early detection of dementia more </a:t>
            </a:r>
            <a:r>
              <a:rPr lang="en-US" b="1" dirty="0"/>
              <a:t>accessible, consistent, and data-driven</a:t>
            </a:r>
            <a:r>
              <a:rPr lang="en-US" dirty="0"/>
              <a:t>.</a:t>
            </a:r>
            <a:endParaRPr lang="es-MX" dirty="0"/>
          </a:p>
        </p:txBody>
      </p:sp>
    </p:spTree>
    <p:extLst>
      <p:ext uri="{BB962C8B-B14F-4D97-AF65-F5344CB8AC3E}">
        <p14:creationId xmlns:p14="http://schemas.microsoft.com/office/powerpoint/2010/main" val="246699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59A384F-94F7-AF70-7E28-3DC6F939626D}"/>
              </a:ext>
            </a:extLst>
          </p:cNvPr>
          <p:cNvPicPr>
            <a:picLocks noChangeAspect="1"/>
          </p:cNvPicPr>
          <p:nvPr/>
        </p:nvPicPr>
        <p:blipFill>
          <a:blip r:embed="rId2"/>
          <a:stretch>
            <a:fillRect/>
          </a:stretch>
        </p:blipFill>
        <p:spPr>
          <a:xfrm>
            <a:off x="0" y="-53665"/>
            <a:ext cx="9144000" cy="3307730"/>
          </a:xfrm>
          <a:prstGeom prst="rect">
            <a:avLst/>
          </a:prstGeom>
        </p:spPr>
      </p:pic>
      <p:sp>
        <p:nvSpPr>
          <p:cNvPr id="8" name="CuadroTexto 7">
            <a:extLst>
              <a:ext uri="{FF2B5EF4-FFF2-40B4-BE49-F238E27FC236}">
                <a16:creationId xmlns:a16="http://schemas.microsoft.com/office/drawing/2014/main" id="{FD47F1D2-1014-C000-68BA-1F0038B2D658}"/>
              </a:ext>
            </a:extLst>
          </p:cNvPr>
          <p:cNvSpPr txBox="1"/>
          <p:nvPr/>
        </p:nvSpPr>
        <p:spPr>
          <a:xfrm>
            <a:off x="114299" y="3429000"/>
            <a:ext cx="8719457" cy="3693319"/>
          </a:xfrm>
          <a:prstGeom prst="rect">
            <a:avLst/>
          </a:prstGeom>
          <a:noFill/>
        </p:spPr>
        <p:txBody>
          <a:bodyPr wrap="square">
            <a:spAutoFit/>
          </a:bodyPr>
          <a:lstStyle/>
          <a:p>
            <a:r>
              <a:rPr lang="en-US" sz="2700" b="1" dirty="0"/>
              <a:t>Solution</a:t>
            </a:r>
          </a:p>
          <a:p>
            <a:pPr algn="just"/>
            <a:br>
              <a:rPr lang="en-US" dirty="0"/>
            </a:br>
            <a:r>
              <a:rPr lang="en-US" dirty="0"/>
              <a:t>The proposed system, </a:t>
            </a:r>
            <a:r>
              <a:rPr lang="en-US" b="1" dirty="0"/>
              <a:t>Cognitive Clock</a:t>
            </a:r>
            <a:r>
              <a:rPr lang="en-US" dirty="0"/>
              <a:t>, uses a </a:t>
            </a:r>
            <a:r>
              <a:rPr lang="en-US" b="1" dirty="0"/>
              <a:t>Convolutional Neural Network (CNN)</a:t>
            </a:r>
            <a:r>
              <a:rPr lang="en-US" dirty="0"/>
              <a:t> to automatically analyze hand-drawn clock images and predict the level of cognitive impairment. The model learns from thousands of labeled drawings scored by clinicians, allowing it to recognize visual patterns linked to normal, mild, or severe impairment.</a:t>
            </a:r>
          </a:p>
          <a:p>
            <a:pPr algn="just"/>
            <a:endParaRPr lang="en-US" dirty="0"/>
          </a:p>
          <a:p>
            <a:pPr algn="just"/>
            <a:r>
              <a:rPr lang="en-US" sz="2700" b="1" dirty="0"/>
              <a:t>Summary</a:t>
            </a:r>
          </a:p>
          <a:p>
            <a:pPr algn="just"/>
            <a:r>
              <a:rPr lang="en-US" i="1" dirty="0"/>
              <a:t>Cognitive Clock uses CNNs to predict cognitive impairment scores from simple clock drawings.</a:t>
            </a:r>
            <a:endParaRPr lang="en-US" dirty="0"/>
          </a:p>
          <a:p>
            <a:pPr algn="just"/>
            <a:endParaRPr lang="en-US" dirty="0"/>
          </a:p>
          <a:p>
            <a:pPr algn="just"/>
            <a:endParaRPr lang="es-MX" dirty="0"/>
          </a:p>
        </p:txBody>
      </p:sp>
    </p:spTree>
    <p:extLst>
      <p:ext uri="{BB962C8B-B14F-4D97-AF65-F5344CB8AC3E}">
        <p14:creationId xmlns:p14="http://schemas.microsoft.com/office/powerpoint/2010/main" val="170859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4FA76-A28F-2E61-4D08-A254944D709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729A106-92A2-34D9-D702-550506ADC48D}"/>
              </a:ext>
            </a:extLst>
          </p:cNvPr>
          <p:cNvPicPr>
            <a:picLocks noChangeAspect="1"/>
          </p:cNvPicPr>
          <p:nvPr/>
        </p:nvPicPr>
        <p:blipFill>
          <a:blip r:embed="rId2"/>
          <a:stretch>
            <a:fillRect/>
          </a:stretch>
        </p:blipFill>
        <p:spPr>
          <a:xfrm>
            <a:off x="4572000" y="0"/>
            <a:ext cx="4572000" cy="6858000"/>
          </a:xfrm>
          <a:prstGeom prst="rect">
            <a:avLst/>
          </a:prstGeom>
        </p:spPr>
      </p:pic>
      <p:pic>
        <p:nvPicPr>
          <p:cNvPr id="5" name="Imagen 4">
            <a:extLst>
              <a:ext uri="{FF2B5EF4-FFF2-40B4-BE49-F238E27FC236}">
                <a16:creationId xmlns:a16="http://schemas.microsoft.com/office/drawing/2014/main" id="{25800EF1-9822-D4DD-53B9-35DA9C5D64B1}"/>
              </a:ext>
            </a:extLst>
          </p:cNvPr>
          <p:cNvPicPr>
            <a:picLocks noChangeAspect="1"/>
          </p:cNvPicPr>
          <p:nvPr/>
        </p:nvPicPr>
        <p:blipFill>
          <a:blip r:embed="rId3"/>
          <a:stretch>
            <a:fillRect/>
          </a:stretch>
        </p:blipFill>
        <p:spPr>
          <a:xfrm>
            <a:off x="0" y="0"/>
            <a:ext cx="4572000" cy="6858000"/>
          </a:xfrm>
          <a:prstGeom prst="rect">
            <a:avLst/>
          </a:prstGeom>
        </p:spPr>
      </p:pic>
    </p:spTree>
    <p:extLst>
      <p:ext uri="{BB962C8B-B14F-4D97-AF65-F5344CB8AC3E}">
        <p14:creationId xmlns:p14="http://schemas.microsoft.com/office/powerpoint/2010/main" val="3312092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EFDB5-5737-08F9-0EB1-4291B3DBF5D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7D38373-C0BF-BEB1-EC56-C4EE85B452C2}"/>
              </a:ext>
            </a:extLst>
          </p:cNvPr>
          <p:cNvPicPr>
            <a:picLocks noChangeAspect="1"/>
          </p:cNvPicPr>
          <p:nvPr/>
        </p:nvPicPr>
        <p:blipFill>
          <a:blip r:embed="rId3"/>
          <a:stretch>
            <a:fillRect/>
          </a:stretch>
        </p:blipFill>
        <p:spPr>
          <a:xfrm>
            <a:off x="0" y="-53665"/>
            <a:ext cx="9144000" cy="3307730"/>
          </a:xfrm>
          <a:prstGeom prst="rect">
            <a:avLst/>
          </a:prstGeom>
        </p:spPr>
      </p:pic>
      <p:pic>
        <p:nvPicPr>
          <p:cNvPr id="6" name="Imagen 5">
            <a:extLst>
              <a:ext uri="{FF2B5EF4-FFF2-40B4-BE49-F238E27FC236}">
                <a16:creationId xmlns:a16="http://schemas.microsoft.com/office/drawing/2014/main" id="{9EC31A90-47FD-E4B8-1AC6-0A6B8A93A26B}"/>
              </a:ext>
            </a:extLst>
          </p:cNvPr>
          <p:cNvPicPr>
            <a:picLocks noChangeAspect="1"/>
          </p:cNvPicPr>
          <p:nvPr/>
        </p:nvPicPr>
        <p:blipFill>
          <a:blip r:embed="rId4"/>
          <a:srcRect t="8929" b="11250"/>
          <a:stretch>
            <a:fillRect/>
          </a:stretch>
        </p:blipFill>
        <p:spPr>
          <a:xfrm>
            <a:off x="0" y="1992086"/>
            <a:ext cx="9144000" cy="4865914"/>
          </a:xfrm>
          <a:prstGeom prst="rect">
            <a:avLst/>
          </a:prstGeom>
        </p:spPr>
      </p:pic>
    </p:spTree>
    <p:extLst>
      <p:ext uri="{BB962C8B-B14F-4D97-AF65-F5344CB8AC3E}">
        <p14:creationId xmlns:p14="http://schemas.microsoft.com/office/powerpoint/2010/main" val="2760714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691A202-8A4F-412B-AE22-5569FB67CFCE}">
  <we:reference id="wa200005566" version="3.0.0.3" store="es-E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157</TotalTime>
  <Words>2228</Words>
  <Application>Microsoft Office PowerPoint</Application>
  <PresentationFormat>Presentación en pantalla (4:3)</PresentationFormat>
  <Paragraphs>100</Paragraphs>
  <Slides>17</Slides>
  <Notes>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Calibri</vt:lpstr>
      <vt:lpstr>Office Theme</vt:lpstr>
      <vt:lpstr>Cognitive Clock – Midterm Project Proposal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System Diagrama Pipeline</vt:lpstr>
      <vt:lpstr>Success Metrics</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MARY</dc:creator>
  <cp:keywords/>
  <dc:description>generated using python-pptx</dc:description>
  <cp:lastModifiedBy>Maria Viveros</cp:lastModifiedBy>
  <cp:revision>2</cp:revision>
  <dcterms:created xsi:type="dcterms:W3CDTF">2013-01-27T09:14:16Z</dcterms:created>
  <dcterms:modified xsi:type="dcterms:W3CDTF">2025-10-31T07:31:23Z</dcterms:modified>
  <cp:category/>
</cp:coreProperties>
</file>